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 bookmarkIdSeed="2">
  <p:sldMasterIdLst>
    <p:sldMasterId id="2147483657" r:id="rId1"/>
  </p:sldMasterIdLst>
  <p:notesMasterIdLst>
    <p:notesMasterId r:id="rId44"/>
  </p:notesMasterIdLst>
  <p:handoutMasterIdLst>
    <p:handoutMasterId r:id="rId45"/>
  </p:handoutMasterIdLst>
  <p:sldIdLst>
    <p:sldId id="997" r:id="rId2"/>
    <p:sldId id="592" r:id="rId3"/>
    <p:sldId id="270" r:id="rId4"/>
    <p:sldId id="968" r:id="rId5"/>
    <p:sldId id="967" r:id="rId6"/>
    <p:sldId id="996" r:id="rId7"/>
    <p:sldId id="969" r:id="rId8"/>
    <p:sldId id="347" r:id="rId9"/>
    <p:sldId id="975" r:id="rId10"/>
    <p:sldId id="976" r:id="rId11"/>
    <p:sldId id="990" r:id="rId12"/>
    <p:sldId id="977" r:id="rId13"/>
    <p:sldId id="979" r:id="rId14"/>
    <p:sldId id="980" r:id="rId15"/>
    <p:sldId id="982" r:id="rId16"/>
    <p:sldId id="984" r:id="rId17"/>
    <p:sldId id="970" r:id="rId18"/>
    <p:sldId id="986" r:id="rId19"/>
    <p:sldId id="989" r:id="rId20"/>
    <p:sldId id="993" r:id="rId21"/>
    <p:sldId id="991" r:id="rId22"/>
    <p:sldId id="1001" r:id="rId23"/>
    <p:sldId id="1003" r:id="rId24"/>
    <p:sldId id="994" r:id="rId25"/>
    <p:sldId id="992" r:id="rId26"/>
    <p:sldId id="988" r:id="rId27"/>
    <p:sldId id="987" r:id="rId28"/>
    <p:sldId id="999" r:id="rId29"/>
    <p:sldId id="998" r:id="rId30"/>
    <p:sldId id="1002" r:id="rId31"/>
    <p:sldId id="972" r:id="rId32"/>
    <p:sldId id="1004" r:id="rId33"/>
    <p:sldId id="1012" r:id="rId34"/>
    <p:sldId id="1013" r:id="rId35"/>
    <p:sldId id="1011" r:id="rId36"/>
    <p:sldId id="1005" r:id="rId37"/>
    <p:sldId id="1014" r:id="rId38"/>
    <p:sldId id="1006" r:id="rId39"/>
    <p:sldId id="1007" r:id="rId40"/>
    <p:sldId id="1009" r:id="rId41"/>
    <p:sldId id="1008" r:id="rId42"/>
    <p:sldId id="964" r:id="rId43"/>
  </p:sldIdLst>
  <p:sldSz cx="12192000" cy="6858000"/>
  <p:notesSz cx="7010400" cy="92964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Fira Sans" panose="020B0604020202020204" charset="0"/>
      <p:regular r:id="rId50"/>
      <p:bold r:id="rId51"/>
      <p:italic r:id="rId52"/>
      <p:boldItalic r:id="rId53"/>
    </p:embeddedFont>
    <p:embeddedFont>
      <p:font typeface="Montserrat" panose="020B060402020202020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76A"/>
    <a:srgbClr val="FF6600"/>
    <a:srgbClr val="0A3A7B"/>
    <a:srgbClr val="F66F00"/>
    <a:srgbClr val="0A1542"/>
    <a:srgbClr val="ADAF4B"/>
    <a:srgbClr val="36727E"/>
    <a:srgbClr val="183337"/>
    <a:srgbClr val="87883B"/>
    <a:srgbClr val="8ED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2256D1F-9B43-42ED-B304-414257B7EE57}">
  <a:tblStyle styleId="{92256D1F-9B43-42ED-B304-414257B7EE57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1" autoAdjust="0"/>
    <p:restoredTop sz="94660"/>
  </p:normalViewPr>
  <p:slideViewPr>
    <p:cSldViewPr>
      <p:cViewPr varScale="1">
        <p:scale>
          <a:sx n="119" d="100"/>
          <a:sy n="119" d="100"/>
        </p:scale>
        <p:origin x="21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2874" y="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8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4"/>
            <a:ext cx="3038072" cy="464625"/>
          </a:xfrm>
          <a:prstGeom prst="rect">
            <a:avLst/>
          </a:prstGeom>
        </p:spPr>
        <p:txBody>
          <a:bodyPr vert="horz" lIns="60369" tIns="30184" rIns="60369" bIns="30184" rtlCol="0"/>
          <a:lstStyle>
            <a:lvl1pPr algn="l">
              <a:defRPr sz="800"/>
            </a:lvl1pPr>
          </a:lstStyle>
          <a:p>
            <a:r>
              <a:rPr lang="en-US"/>
              <a:t>PBC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169" y="4"/>
            <a:ext cx="3038072" cy="464625"/>
          </a:xfrm>
          <a:prstGeom prst="rect">
            <a:avLst/>
          </a:prstGeom>
        </p:spPr>
        <p:txBody>
          <a:bodyPr vert="horz" lIns="60369" tIns="30184" rIns="60369" bIns="30184" rtlCol="0"/>
          <a:lstStyle>
            <a:lvl1pPr algn="r">
              <a:defRPr sz="800"/>
            </a:lvl1pPr>
          </a:lstStyle>
          <a:p>
            <a:fld id="{A8C93A82-2A87-4D6D-89CE-68DD09912E50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820"/>
            <a:ext cx="3038072" cy="464624"/>
          </a:xfrm>
          <a:prstGeom prst="rect">
            <a:avLst/>
          </a:prstGeom>
        </p:spPr>
        <p:txBody>
          <a:bodyPr vert="horz" lIns="60369" tIns="30184" rIns="60369" bIns="30184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169" y="8829820"/>
            <a:ext cx="3038072" cy="464624"/>
          </a:xfrm>
          <a:prstGeom prst="rect">
            <a:avLst/>
          </a:prstGeom>
        </p:spPr>
        <p:txBody>
          <a:bodyPr vert="horz" lIns="60369" tIns="30184" rIns="60369" bIns="30184" rtlCol="0" anchor="b"/>
          <a:lstStyle>
            <a:lvl1pPr algn="r">
              <a:defRPr sz="800"/>
            </a:lvl1pPr>
          </a:lstStyle>
          <a:p>
            <a:fld id="{1F5EF51E-A717-43DD-8542-6D197F407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83965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701045" y="4415790"/>
            <a:ext cx="5608319" cy="4183380"/>
          </a:xfrm>
          <a:prstGeom prst="rect">
            <a:avLst/>
          </a:prstGeom>
          <a:noFill/>
          <a:ln>
            <a:noFill/>
          </a:ln>
        </p:spPr>
        <p:txBody>
          <a:bodyPr lIns="93118" tIns="93118" rIns="93118" bIns="93118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6423474"/>
      </p:ext>
    </p:extLst>
  </p:cSld>
  <p:clrMap bg1="lt1" tx1="dk1" bg2="dk2" tx2="lt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701045" y="4415790"/>
            <a:ext cx="5608319" cy="4183380"/>
          </a:xfrm>
          <a:prstGeom prst="rect">
            <a:avLst/>
          </a:prstGeom>
        </p:spPr>
        <p:txBody>
          <a:bodyPr lIns="93118" tIns="93118" rIns="93118" bIns="93118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331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594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806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62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57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4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0501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012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62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398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blipFill dpi="0" rotWithShape="1">
          <a:blip r:embed="rId2">
            <a:alphaModFix amt="9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712F06-20D7-024B-048B-AD6E8A40688D}"/>
              </a:ext>
            </a:extLst>
          </p:cNvPr>
          <p:cNvSpPr/>
          <p:nvPr userDrawn="1"/>
        </p:nvSpPr>
        <p:spPr>
          <a:xfrm>
            <a:off x="8106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9414496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bg>
      <p:bgPr>
        <a:blipFill dpi="0" rotWithShape="1">
          <a:blip r:embed="rId2">
            <a:alphaModFix amt="9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8">
            <a:extLst>
              <a:ext uri="{FF2B5EF4-FFF2-40B4-BE49-F238E27FC236}">
                <a16:creationId xmlns:a16="http://schemas.microsoft.com/office/drawing/2014/main" id="{5877A9C0-98FC-4CAF-B550-6B735A62B80E}"/>
              </a:ext>
            </a:extLst>
          </p:cNvPr>
          <p:cNvSpPr/>
          <p:nvPr userDrawn="1"/>
        </p:nvSpPr>
        <p:spPr>
          <a:xfrm>
            <a:off x="-4" y="6720301"/>
            <a:ext cx="12192000" cy="137699"/>
          </a:xfrm>
          <a:prstGeom prst="rect">
            <a:avLst/>
          </a:prstGeom>
          <a:solidFill>
            <a:srgbClr val="0A3A7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4718B2-585C-F41C-BBAE-BD7B3D402971}"/>
              </a:ext>
            </a:extLst>
          </p:cNvPr>
          <p:cNvSpPr/>
          <p:nvPr userDrawn="1"/>
        </p:nvSpPr>
        <p:spPr>
          <a:xfrm>
            <a:off x="8106" y="0"/>
            <a:ext cx="12192000" cy="6720301"/>
          </a:xfrm>
          <a:prstGeom prst="rect">
            <a:avLst/>
          </a:prstGeom>
          <a:solidFill>
            <a:schemeClr val="tx1">
              <a:lumMod val="85000"/>
              <a:lumOff val="1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1514208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bg>
      <p:bgPr>
        <a:blipFill dpi="0" rotWithShape="1">
          <a:blip r:embed="rId2">
            <a:alphaModFix amt="9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574737-AD15-46E1-B371-6F85E9D9690A}"/>
              </a:ext>
            </a:extLst>
          </p:cNvPr>
          <p:cNvSpPr/>
          <p:nvPr userDrawn="1"/>
        </p:nvSpPr>
        <p:spPr>
          <a:xfrm>
            <a:off x="8106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9614576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F6CC95-A33E-4A05-9027-3C67977DFDA2}"/>
              </a:ext>
            </a:extLst>
          </p:cNvPr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1941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F3C2E0-398E-4EAE-A8F3-A15CC946E40C}"/>
              </a:ext>
            </a:extLst>
          </p:cNvPr>
          <p:cNvSpPr/>
          <p:nvPr userDrawn="1"/>
        </p:nvSpPr>
        <p:spPr>
          <a:xfrm>
            <a:off x="1514" y="0"/>
            <a:ext cx="12190486" cy="914400"/>
          </a:xfrm>
          <a:prstGeom prst="rect">
            <a:avLst/>
          </a:prstGeom>
          <a:solidFill>
            <a:srgbClr val="002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147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bg>
      <p:bgPr>
        <a:blipFill>
          <a:blip r:embed="rId2">
            <a:alphaModFix amt="96000"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8">
            <a:extLst>
              <a:ext uri="{FF2B5EF4-FFF2-40B4-BE49-F238E27FC236}">
                <a16:creationId xmlns:a16="http://schemas.microsoft.com/office/drawing/2014/main" id="{5877A9C0-98FC-4CAF-B550-6B735A62B80E}"/>
              </a:ext>
            </a:extLst>
          </p:cNvPr>
          <p:cNvSpPr/>
          <p:nvPr userDrawn="1"/>
        </p:nvSpPr>
        <p:spPr>
          <a:xfrm>
            <a:off x="-4" y="6720301"/>
            <a:ext cx="12192000" cy="137699"/>
          </a:xfrm>
          <a:prstGeom prst="rect">
            <a:avLst/>
          </a:prstGeom>
          <a:solidFill>
            <a:srgbClr val="00276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CFD5C1-B3DD-4F6C-A462-BE44EA5BDD0C}"/>
              </a:ext>
            </a:extLst>
          </p:cNvPr>
          <p:cNvSpPr/>
          <p:nvPr userDrawn="1"/>
        </p:nvSpPr>
        <p:spPr>
          <a:xfrm>
            <a:off x="-4" y="0"/>
            <a:ext cx="12192000" cy="6720301"/>
          </a:xfrm>
          <a:prstGeom prst="rect">
            <a:avLst/>
          </a:prstGeom>
          <a:solidFill>
            <a:schemeClr val="tx1">
              <a:lumMod val="85000"/>
              <a:lumOff val="1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0053280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921601" y="634299"/>
            <a:ext cx="10348799" cy="65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921601" y="1811604"/>
            <a:ext cx="10348799" cy="4412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C7F464"/>
              </a:buClr>
              <a:buSzPct val="100000"/>
              <a:buFont typeface="Montserrat"/>
              <a:buChar char="▣"/>
              <a:defRPr sz="24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480"/>
              </a:spcBef>
              <a:buClr>
                <a:srgbClr val="C7F464"/>
              </a:buClr>
              <a:buSzPct val="100000"/>
              <a:buFont typeface="Montserrat"/>
              <a:buChar char="□"/>
              <a:defRPr sz="20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480"/>
              </a:spcBef>
              <a:buClr>
                <a:srgbClr val="C7F464"/>
              </a:buClr>
              <a:buSzPct val="100000"/>
              <a:buFont typeface="Montserrat"/>
              <a:defRPr sz="20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360"/>
              </a:spcBef>
              <a:buClr>
                <a:srgbClr val="C7F464"/>
              </a:buClr>
              <a:buSzPct val="100000"/>
              <a:buFont typeface="Montserrat"/>
              <a:defRPr sz="18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360"/>
              </a:spcBef>
              <a:buClr>
                <a:srgbClr val="C7F464"/>
              </a:buClr>
              <a:buSzPct val="100000"/>
              <a:buFont typeface="Montserrat"/>
              <a:defRPr sz="18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360"/>
              </a:spcBef>
              <a:buClr>
                <a:srgbClr val="C7F464"/>
              </a:buClr>
              <a:buSzPct val="100000"/>
              <a:buFont typeface="Montserrat"/>
              <a:defRPr sz="18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360"/>
              </a:spcBef>
              <a:buClr>
                <a:srgbClr val="C7F464"/>
              </a:buClr>
              <a:buSzPct val="100000"/>
              <a:buFont typeface="Montserrat"/>
              <a:defRPr sz="18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360"/>
              </a:spcBef>
              <a:buClr>
                <a:srgbClr val="C7F464"/>
              </a:buClr>
              <a:buSzPct val="100000"/>
              <a:buFont typeface="Montserrat"/>
              <a:defRPr sz="18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360"/>
              </a:spcBef>
              <a:buClr>
                <a:srgbClr val="C7F464"/>
              </a:buClr>
              <a:buSzPct val="100000"/>
              <a:buFont typeface="Montserrat"/>
              <a:defRPr sz="1800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738" r:id="rId2"/>
    <p:sldLayoutId id="2147483737" r:id="rId3"/>
    <p:sldLayoutId id="2147483727" r:id="rId4"/>
    <p:sldLayoutId id="2147483734" r:id="rId5"/>
    <p:sldLayoutId id="2147483736" r:id="rId6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dfs.cushingco.com/pbc.htm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emf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james.borkman@cityofchicago.org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cchicago.com/opportunities/advertisement-for-bids-contract-c1603-wpastreetreconstructionmedillave/" TargetMode="External"/><Relationship Id="rId2" Type="http://schemas.openxmlformats.org/officeDocument/2006/relationships/hyperlink" Target="http://www.pbcchicago.com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james.borkman@cityofchicago.org" TargetMode="External"/><Relationship Id="rId4" Type="http://schemas.openxmlformats.org/officeDocument/2006/relationships/hyperlink" Target="mailto:bids@pbcchicago.com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image" Target="../media/image5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image" Target="../media/image5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5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5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5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5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5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png"/><Relationship Id="rId4" Type="http://schemas.openxmlformats.org/officeDocument/2006/relationships/image" Target="../media/image5.svg"/><Relationship Id="rId9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0574872-0B2F-41A4-A215-82B3C3CB3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0" y="2590800"/>
            <a:ext cx="7334116" cy="177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4423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4458245-C9A7-4499-BF16-A6D92E875635}"/>
              </a:ext>
            </a:extLst>
          </p:cNvPr>
          <p:cNvSpPr txBox="1"/>
          <p:nvPr/>
        </p:nvSpPr>
        <p:spPr>
          <a:xfrm>
            <a:off x="152904" y="1002715"/>
            <a:ext cx="8838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66F00"/>
                </a:solidFill>
                <a:latin typeface="Montserrat" panose="020B0604020202020204" charset="0"/>
              </a:rPr>
              <a:t>AVAILABILITY OF DOCUMENTS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84BF1F-1168-45A0-823A-25FE7D127B67}"/>
              </a:ext>
            </a:extLst>
          </p:cNvPr>
          <p:cNvSpPr/>
          <p:nvPr/>
        </p:nvSpPr>
        <p:spPr>
          <a:xfrm>
            <a:off x="190248" y="1981200"/>
            <a:ext cx="6743952" cy="3537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Online </a:t>
            </a:r>
            <a:r>
              <a:rPr lang="en-US" sz="3000" dirty="0" err="1">
                <a:solidFill>
                  <a:srgbClr val="F66F00"/>
                </a:solidFill>
                <a:latin typeface="Montserrat" panose="020B0604020202020204" charset="0"/>
              </a:rPr>
              <a:t>Planroom</a:t>
            </a:r>
            <a:endParaRPr lang="en-US" sz="3000" dirty="0">
              <a:solidFill>
                <a:srgbClr val="F66F00"/>
              </a:solidFill>
              <a:latin typeface="Montserrat" panose="020B0604020202020204" charset="0"/>
            </a:endParaRPr>
          </a:p>
          <a:p>
            <a:pPr marR="457200" algn="just">
              <a:lnSpc>
                <a:spcPct val="115000"/>
              </a:lnSpc>
            </a:pPr>
            <a:r>
              <a:rPr lang="en-US" sz="2000" u="sng" dirty="0">
                <a:solidFill>
                  <a:srgbClr val="0000FF"/>
                </a:solidFill>
                <a:latin typeface="Montserrat" panose="020B060402020202020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Cushing and Company </a:t>
            </a:r>
            <a:r>
              <a:rPr lang="en-US" sz="2000" u="sng" dirty="0" err="1">
                <a:solidFill>
                  <a:srgbClr val="0000FF"/>
                </a:solidFill>
                <a:latin typeface="Montserrat" panose="020B060402020202020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Planroom</a:t>
            </a:r>
            <a:endParaRPr lang="en-US" sz="2000" u="sng" dirty="0">
              <a:solidFill>
                <a:srgbClr val="0000FF"/>
              </a:solidFill>
              <a:latin typeface="Montserrat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457200" algn="just">
              <a:lnSpc>
                <a:spcPct val="115000"/>
              </a:lnSpc>
            </a:pPr>
            <a:endParaRPr lang="en-US" sz="2000" dirty="0">
              <a:latin typeface="Montserrat" panose="020B0604020202020204" charset="0"/>
              <a:cs typeface="Times New Roman" panose="02020603050405020304" pitchFamily="18" charset="0"/>
            </a:endParaRPr>
          </a:p>
          <a:p>
            <a:pPr marR="457200" algn="just">
              <a:lnSpc>
                <a:spcPct val="115000"/>
              </a:lnSpc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Printer Contact Information</a:t>
            </a:r>
          </a:p>
          <a:p>
            <a:pPr marR="457200" algn="just">
              <a:lnSpc>
                <a:spcPct val="115000"/>
              </a:lnSpc>
            </a:pPr>
            <a:r>
              <a:rPr lang="en-US" sz="2000" dirty="0">
                <a:latin typeface="Montserrat" panose="020B0604020202020204" charset="0"/>
                <a:cs typeface="Times New Roman" panose="02020603050405020304" pitchFamily="18" charset="0"/>
              </a:rPr>
              <a:t>Cushing and Company</a:t>
            </a:r>
          </a:p>
          <a:p>
            <a:pPr marR="457200" algn="just">
              <a:lnSpc>
                <a:spcPct val="115000"/>
              </a:lnSpc>
            </a:pPr>
            <a:r>
              <a:rPr lang="en-US" sz="2000" dirty="0">
                <a:latin typeface="Montserrat" panose="020B0604020202020204" charset="0"/>
                <a:cs typeface="Times New Roman" panose="02020603050405020304" pitchFamily="18" charset="0"/>
              </a:rPr>
              <a:t>213 West </a:t>
            </a:r>
            <a:r>
              <a:rPr lang="en-US" sz="2000" dirty="0" err="1">
                <a:latin typeface="Montserrat" panose="020B0604020202020204" charset="0"/>
                <a:cs typeface="Times New Roman" panose="02020603050405020304" pitchFamily="18" charset="0"/>
              </a:rPr>
              <a:t>Insitute</a:t>
            </a:r>
            <a:r>
              <a:rPr lang="en-US" sz="2000" dirty="0">
                <a:latin typeface="Montserrat" panose="020B0604020202020204" charset="0"/>
                <a:cs typeface="Times New Roman" panose="02020603050405020304" pitchFamily="18" charset="0"/>
              </a:rPr>
              <a:t> Place, Suite 200</a:t>
            </a:r>
          </a:p>
          <a:p>
            <a:pPr marR="457200" algn="just">
              <a:lnSpc>
                <a:spcPct val="115000"/>
              </a:lnSpc>
            </a:pPr>
            <a:r>
              <a:rPr lang="en-US" sz="2000" dirty="0">
                <a:latin typeface="Montserrat" panose="020B0604020202020204" charset="0"/>
                <a:cs typeface="Times New Roman" panose="02020603050405020304" pitchFamily="18" charset="0"/>
              </a:rPr>
              <a:t>Chicago, Illinois 60610	</a:t>
            </a:r>
          </a:p>
          <a:p>
            <a:pPr marR="457200" algn="just">
              <a:lnSpc>
                <a:spcPct val="115000"/>
              </a:lnSpc>
            </a:pPr>
            <a:r>
              <a:rPr lang="en-US" sz="2000" dirty="0">
                <a:latin typeface="Montserrat" panose="020B0604020202020204" charset="0"/>
                <a:cs typeface="Times New Roman" panose="02020603050405020304" pitchFamily="18" charset="0"/>
              </a:rPr>
              <a:t>Contact Name: Jorge Galvan</a:t>
            </a:r>
          </a:p>
          <a:p>
            <a:pPr marR="457200" algn="just">
              <a:lnSpc>
                <a:spcPct val="115000"/>
              </a:lnSpc>
            </a:pPr>
            <a:r>
              <a:rPr lang="en-US" sz="2000" dirty="0">
                <a:latin typeface="Montserrat" panose="020B0604020202020204" charset="0"/>
                <a:cs typeface="Times New Roman" panose="02020603050405020304" pitchFamily="18" charset="0"/>
              </a:rPr>
              <a:t>Telephone Number: 312-266-8228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DC1C3B8-8AE6-48BB-8C4B-0E83A45A6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399" y="5943600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1A50E8-C738-4435-99EB-8F7F96433232}"/>
              </a:ext>
            </a:extLst>
          </p:cNvPr>
          <p:cNvSpPr txBox="1"/>
          <p:nvPr/>
        </p:nvSpPr>
        <p:spPr>
          <a:xfrm>
            <a:off x="152400" y="152401"/>
            <a:ext cx="464670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Procurement Details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5B9BE6-F9AE-4077-8BC8-3654F5FA1A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3920" y="1710600"/>
            <a:ext cx="6821752" cy="248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948817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4458245-C9A7-4499-BF16-A6D92E875635}"/>
              </a:ext>
            </a:extLst>
          </p:cNvPr>
          <p:cNvSpPr txBox="1"/>
          <p:nvPr/>
        </p:nvSpPr>
        <p:spPr>
          <a:xfrm>
            <a:off x="186211" y="1002715"/>
            <a:ext cx="52239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66F00"/>
                </a:solidFill>
                <a:latin typeface="Montserrat" panose="020B0604020202020204" charset="0"/>
              </a:rPr>
              <a:t>AVAILABILITY OF DOCUMENTS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84BF1F-1168-45A0-823A-25FE7D127B67}"/>
              </a:ext>
            </a:extLst>
          </p:cNvPr>
          <p:cNvSpPr/>
          <p:nvPr/>
        </p:nvSpPr>
        <p:spPr>
          <a:xfrm>
            <a:off x="1524000" y="3581400"/>
            <a:ext cx="32751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Assist Agencies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9B2AD9C-3F09-43A4-9EA6-45662D438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00" y="6210585"/>
            <a:ext cx="2064349" cy="5034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4D5EF52-CE78-406B-A41A-42EB9C4EC17E}"/>
              </a:ext>
            </a:extLst>
          </p:cNvPr>
          <p:cNvSpPr txBox="1"/>
          <p:nvPr/>
        </p:nvSpPr>
        <p:spPr>
          <a:xfrm>
            <a:off x="152400" y="152401"/>
            <a:ext cx="464670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Procurement Details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5A92EA-C768-451D-8A97-47A3502EAF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0"/>
            <a:ext cx="5069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502061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4458245-C9A7-4499-BF16-A6D92E875635}"/>
              </a:ext>
            </a:extLst>
          </p:cNvPr>
          <p:cNvSpPr txBox="1"/>
          <p:nvPr/>
        </p:nvSpPr>
        <p:spPr>
          <a:xfrm>
            <a:off x="132806" y="963013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66F00"/>
                </a:solidFill>
                <a:latin typeface="Montserrat" panose="020B0604020202020204" charset="0"/>
              </a:rPr>
              <a:t>TECH REVIEW MEETING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84BF1F-1168-45A0-823A-25FE7D127B67}"/>
              </a:ext>
            </a:extLst>
          </p:cNvPr>
          <p:cNvSpPr/>
          <p:nvPr/>
        </p:nvSpPr>
        <p:spPr>
          <a:xfrm>
            <a:off x="132806" y="1759214"/>
            <a:ext cx="6219092" cy="120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Date/Time</a:t>
            </a:r>
          </a:p>
          <a:p>
            <a:pPr marR="457200" algn="just">
              <a:lnSpc>
                <a:spcPct val="115000"/>
              </a:lnSpc>
            </a:pPr>
            <a:r>
              <a:rPr lang="en-US" sz="2000" dirty="0">
                <a:latin typeface="Montserrat" panose="020B0604020202020204" charset="0"/>
                <a:cs typeface="Times New Roman" panose="02020603050405020304" pitchFamily="18" charset="0"/>
              </a:rPr>
              <a:t>September 14, 2022 at 10:30 a.m.</a:t>
            </a:r>
            <a:endParaRPr lang="en-US" sz="2000" dirty="0">
              <a:solidFill>
                <a:srgbClr val="8ED8F8"/>
              </a:solidFill>
              <a:latin typeface="Montserrat" panose="020B0604020202020204" charset="0"/>
              <a:cs typeface="Times New Roman" panose="02020603050405020304" pitchFamily="18" charset="0"/>
            </a:endParaRPr>
          </a:p>
          <a:p>
            <a:pPr marR="457200" algn="just">
              <a:lnSpc>
                <a:spcPct val="115000"/>
              </a:lnSpc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Montserrat" panose="020B0604020202020204" charset="0"/>
                <a:cs typeface="Times New Roman" panose="02020603050405020304" pitchFamily="18" charset="0"/>
              </a:rPr>
              <a:t>(Immediately following this meeting)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6E688D6-B1DF-45D1-9403-3D3FB679F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7399" y="5943600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59E5B8-47DE-4EF6-86F3-2913772E0BA5}"/>
              </a:ext>
            </a:extLst>
          </p:cNvPr>
          <p:cNvSpPr txBox="1"/>
          <p:nvPr/>
        </p:nvSpPr>
        <p:spPr>
          <a:xfrm>
            <a:off x="152400" y="152401"/>
            <a:ext cx="464670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Procurement Details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701F15-34C3-442E-824E-5CE35A0F177D}"/>
              </a:ext>
            </a:extLst>
          </p:cNvPr>
          <p:cNvSpPr txBox="1"/>
          <p:nvPr/>
        </p:nvSpPr>
        <p:spPr>
          <a:xfrm>
            <a:off x="132806" y="3352800"/>
            <a:ext cx="9011194" cy="331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</a:pPr>
            <a:r>
              <a:rPr lang="en-US" sz="4000" dirty="0">
                <a:solidFill>
                  <a:srgbClr val="F66F00"/>
                </a:solidFill>
                <a:latin typeface="Montserrat" panose="020B0604020202020204" charset="0"/>
              </a:rPr>
              <a:t>SITE VISIT</a:t>
            </a:r>
          </a:p>
          <a:p>
            <a:r>
              <a:rPr lang="en-US" sz="2000" dirty="0">
                <a:latin typeface="Montserrat" panose="020B0604020202020204" charset="0"/>
                <a:cs typeface="Times New Roman" panose="02020603050405020304" pitchFamily="18" charset="0"/>
              </a:rPr>
              <a:t>None has been scheduled.</a:t>
            </a:r>
          </a:p>
          <a:p>
            <a:endParaRPr lang="en-US" sz="2000" dirty="0">
              <a:latin typeface="Montserrat" panose="020B0604020202020204" charset="0"/>
              <a:cs typeface="Times New Roman" panose="02020603050405020304" pitchFamily="18" charset="0"/>
            </a:endParaRPr>
          </a:p>
          <a:p>
            <a:pPr marR="457200" algn="just">
              <a:lnSpc>
                <a:spcPct val="115000"/>
              </a:lnSpc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Notwithstanding</a:t>
            </a:r>
          </a:p>
          <a:p>
            <a:pPr marL="342900" marR="457200" indent="-342900" algn="just">
              <a:lnSpc>
                <a:spcPct val="115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5486400" algn="r"/>
              </a:tabLst>
            </a:pPr>
            <a:r>
              <a:rPr lang="en-US" sz="2000" dirty="0">
                <a:latin typeface="Montserrat" panose="020B0604020202020204" charset="0"/>
                <a:cs typeface="Arial" panose="020B0604020202020204" pitchFamily="34" charset="0"/>
              </a:rPr>
              <a:t>Failure of the Bidders to become familiar with the Project shall not relieve or alter the Bidder’s responsibility for completing the Work as required by the Contract Documents.</a:t>
            </a:r>
          </a:p>
          <a:p>
            <a:endParaRPr lang="en-US" sz="2000" dirty="0">
              <a:latin typeface="Montserrat" panose="020B060402020202020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85516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4458245-C9A7-4499-BF16-A6D92E875635}"/>
              </a:ext>
            </a:extLst>
          </p:cNvPr>
          <p:cNvSpPr txBox="1"/>
          <p:nvPr/>
        </p:nvSpPr>
        <p:spPr>
          <a:xfrm>
            <a:off x="152400" y="1002714"/>
            <a:ext cx="1021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66F00"/>
                </a:solidFill>
                <a:latin typeface="Montserrat" panose="020B0604020202020204" charset="0"/>
              </a:rPr>
              <a:t>REQUEST FOR INFORMATION (RFI’S)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84BF1F-1168-45A0-823A-25FE7D127B67}"/>
              </a:ext>
            </a:extLst>
          </p:cNvPr>
          <p:cNvSpPr/>
          <p:nvPr/>
        </p:nvSpPr>
        <p:spPr>
          <a:xfrm>
            <a:off x="162997" y="1710600"/>
            <a:ext cx="6225692" cy="2905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</a:pPr>
            <a:r>
              <a:rPr lang="en-US" sz="2500" dirty="0">
                <a:solidFill>
                  <a:srgbClr val="F66F00"/>
                </a:solidFill>
                <a:latin typeface="Montserrat" panose="020B0604020202020204" charset="0"/>
              </a:rPr>
              <a:t>Sole Point of Contact</a:t>
            </a:r>
          </a:p>
          <a:p>
            <a:pPr marR="457200" algn="just">
              <a:lnSpc>
                <a:spcPct val="115000"/>
              </a:lnSpc>
            </a:pPr>
            <a:r>
              <a:rPr lang="en-US" sz="1600" dirty="0">
                <a:latin typeface="Montserrat" panose="020B0604020202020204" charset="0"/>
                <a:cs typeface="Times New Roman" panose="02020603050405020304" pitchFamily="18" charset="0"/>
              </a:rPr>
              <a:t>James Borkman, Contract Officer</a:t>
            </a:r>
          </a:p>
          <a:p>
            <a:pPr marR="457200" algn="just">
              <a:lnSpc>
                <a:spcPct val="115000"/>
              </a:lnSpc>
            </a:pPr>
            <a:r>
              <a:rPr lang="en-US" sz="1600" dirty="0">
                <a:latin typeface="Montserrat" panose="020B0604020202020204" charset="0"/>
                <a:cs typeface="Times New Roman" panose="02020603050405020304" pitchFamily="18" charset="0"/>
                <a:hlinkClick r:id="rId2"/>
              </a:rPr>
              <a:t>james.borkman@cityofchicago.org</a:t>
            </a:r>
            <a:endParaRPr lang="en-US" sz="1600" dirty="0">
              <a:latin typeface="Montserrat" panose="020B0604020202020204" charset="0"/>
              <a:cs typeface="Times New Roman" panose="02020603050405020304" pitchFamily="18" charset="0"/>
            </a:endParaRPr>
          </a:p>
          <a:p>
            <a:pPr marR="457200" algn="just">
              <a:spcBef>
                <a:spcPts val="800"/>
              </a:spcBef>
            </a:pPr>
            <a:r>
              <a:rPr lang="en-US" sz="2500" dirty="0">
                <a:solidFill>
                  <a:srgbClr val="F66F00"/>
                </a:solidFill>
                <a:latin typeface="Montserrat" panose="020B0604020202020204" charset="0"/>
              </a:rPr>
              <a:t>Deadline</a:t>
            </a:r>
          </a:p>
          <a:p>
            <a:pPr marR="457200" algn="just">
              <a:lnSpc>
                <a:spcPct val="115000"/>
              </a:lnSpc>
            </a:pPr>
            <a:r>
              <a:rPr lang="en-US" sz="1600" dirty="0">
                <a:latin typeface="Montserrat" panose="020B0604020202020204" charset="0"/>
                <a:cs typeface="Times New Roman" panose="02020603050405020304" pitchFamily="18" charset="0"/>
              </a:rPr>
              <a:t>Current:  September 21, 2022 by 4:30 p.m.</a:t>
            </a:r>
          </a:p>
          <a:p>
            <a:pPr marR="457200" algn="just">
              <a:spcBef>
                <a:spcPts val="800"/>
              </a:spcBef>
            </a:pPr>
            <a:r>
              <a:rPr lang="en-US" sz="2500" dirty="0">
                <a:solidFill>
                  <a:srgbClr val="F66F00"/>
                </a:solidFill>
                <a:latin typeface="Montserrat" panose="020B0604020202020204" charset="0"/>
              </a:rPr>
              <a:t>Addenda</a:t>
            </a:r>
          </a:p>
          <a:p>
            <a:pPr marR="457200" algn="just">
              <a:lnSpc>
                <a:spcPct val="115000"/>
              </a:lnSpc>
            </a:pPr>
            <a:r>
              <a:rPr lang="en-US" sz="1600" dirty="0">
                <a:latin typeface="Montserrat" panose="020B0604020202020204" charset="0"/>
                <a:cs typeface="Times New Roman" panose="02020603050405020304" pitchFamily="18" charset="0"/>
              </a:rPr>
              <a:t>None issued to date</a:t>
            </a:r>
          </a:p>
          <a:p>
            <a:pPr marR="457200" algn="just">
              <a:lnSpc>
                <a:spcPct val="115000"/>
              </a:lnSpc>
            </a:pPr>
            <a:endParaRPr lang="en-US" sz="1600" dirty="0">
              <a:latin typeface="Montserrat" panose="020B0604020202020204" charset="0"/>
              <a:cs typeface="Times New Roman" panose="02020603050405020304" pitchFamily="18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5B65D26-83E7-42F2-9532-1C680C438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399" y="5943600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94EADA-AC39-4623-A771-AA44B3F05F24}"/>
              </a:ext>
            </a:extLst>
          </p:cNvPr>
          <p:cNvSpPr txBox="1"/>
          <p:nvPr/>
        </p:nvSpPr>
        <p:spPr>
          <a:xfrm>
            <a:off x="152400" y="152401"/>
            <a:ext cx="464670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Procurement Details</a:t>
            </a:r>
          </a:p>
        </p:txBody>
      </p:sp>
    </p:spTree>
    <p:extLst>
      <p:ext uri="{BB962C8B-B14F-4D97-AF65-F5344CB8AC3E}">
        <p14:creationId xmlns:p14="http://schemas.microsoft.com/office/powerpoint/2010/main" val="783154514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4458245-C9A7-4499-BF16-A6D92E875635}"/>
              </a:ext>
            </a:extLst>
          </p:cNvPr>
          <p:cNvSpPr txBox="1"/>
          <p:nvPr/>
        </p:nvSpPr>
        <p:spPr>
          <a:xfrm>
            <a:off x="152400" y="1002715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66F00"/>
                </a:solidFill>
                <a:latin typeface="Montserrat" panose="020B0604020202020204" charset="0"/>
              </a:rPr>
              <a:t>BID DUE DATE/TIME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A8CA6-61AA-4D20-B408-FE01DE559A17}"/>
              </a:ext>
            </a:extLst>
          </p:cNvPr>
          <p:cNvSpPr/>
          <p:nvPr/>
        </p:nvSpPr>
        <p:spPr>
          <a:xfrm>
            <a:off x="152400" y="1827131"/>
            <a:ext cx="10744200" cy="2764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</a:pPr>
            <a:r>
              <a:rPr lang="en-US" sz="2500" dirty="0">
                <a:solidFill>
                  <a:srgbClr val="F66F00"/>
                </a:solidFill>
                <a:latin typeface="Montserrat" panose="020B0604020202020204" charset="0"/>
              </a:rPr>
              <a:t>Due Date/Time</a:t>
            </a:r>
          </a:p>
          <a:p>
            <a:pPr marR="457200" algn="just">
              <a:lnSpc>
                <a:spcPct val="115000"/>
              </a:lnSpc>
            </a:pPr>
            <a:r>
              <a:rPr lang="en-US" sz="1800" dirty="0">
                <a:latin typeface="Montserrat" panose="020B0604020202020204" charset="0"/>
                <a:cs typeface="Times New Roman" panose="02020603050405020304" pitchFamily="18" charset="0"/>
              </a:rPr>
              <a:t>September 29, 2022 at 11:00 a.m.</a:t>
            </a:r>
          </a:p>
          <a:p>
            <a:pPr marR="457200" algn="just">
              <a:lnSpc>
                <a:spcPct val="115000"/>
              </a:lnSpc>
            </a:pP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Montserrat" panose="020B0604020202020204" charset="0"/>
                <a:cs typeface="Times New Roman" panose="02020603050405020304" pitchFamily="18" charset="0"/>
              </a:rPr>
              <a:t>(Subject to Change via Addendum)</a:t>
            </a:r>
          </a:p>
          <a:p>
            <a:pPr marR="457200" algn="just">
              <a:lnSpc>
                <a:spcPct val="115000"/>
              </a:lnSpc>
            </a:pPr>
            <a:endParaRPr lang="en-US" dirty="0">
              <a:latin typeface="Montserrat" panose="020B0604020202020204" charset="0"/>
              <a:cs typeface="Times New Roman" panose="02020603050405020304" pitchFamily="18" charset="0"/>
            </a:endParaRPr>
          </a:p>
          <a:p>
            <a:pPr marR="457200" algn="just">
              <a:lnSpc>
                <a:spcPct val="115000"/>
              </a:lnSpc>
            </a:pPr>
            <a:r>
              <a:rPr lang="en-US" sz="2500" dirty="0">
                <a:solidFill>
                  <a:srgbClr val="F66F00"/>
                </a:solidFill>
                <a:latin typeface="Montserrat" panose="020B0604020202020204" charset="0"/>
              </a:rPr>
              <a:t>Virtual Meeting Details</a:t>
            </a:r>
          </a:p>
          <a:p>
            <a:pPr marR="457200">
              <a:lnSpc>
                <a:spcPct val="115000"/>
              </a:lnSpc>
            </a:pPr>
            <a:r>
              <a:rPr lang="en-US" dirty="0">
                <a:solidFill>
                  <a:srgbClr val="0070C0"/>
                </a:solidFill>
                <a:latin typeface="Montserrat" panose="020B0604020202020204" charset="0"/>
                <a:cs typeface="Times New Roman" panose="02020603050405020304" pitchFamily="18" charset="0"/>
              </a:rPr>
              <a:t>NOTE:  </a:t>
            </a: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</a:rPr>
              <a:t>The Bid Opening will be streamed LIVE and will be RECORDED and AVAILABLE on our website for viewing on PBC’s Home Page </a:t>
            </a: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  <a:hlinkClick r:id="rId2"/>
              </a:rPr>
              <a:t>www.pbcchicago.com</a:t>
            </a: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</a:rPr>
              <a:t> and on the Current Opportunity page for this project found here:    </a:t>
            </a: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  <a:hlinkClick r:id="rId3"/>
              </a:rPr>
              <a:t>https://www.pbcchicago.com/opportunities/advertisement-for-bids-contract-c1603-wpastreetreconstructionmedillave/</a:t>
            </a: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2A36D9F-87CE-4055-AFD5-26AD8118E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77399" y="5943600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42392F-4366-4A8D-BD3F-394FBA683D5C}"/>
              </a:ext>
            </a:extLst>
          </p:cNvPr>
          <p:cNvSpPr txBox="1"/>
          <p:nvPr/>
        </p:nvSpPr>
        <p:spPr>
          <a:xfrm>
            <a:off x="152400" y="152401"/>
            <a:ext cx="464670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Procurement Details</a:t>
            </a:r>
          </a:p>
        </p:txBody>
      </p:sp>
    </p:spTree>
    <p:extLst>
      <p:ext uri="{BB962C8B-B14F-4D97-AF65-F5344CB8AC3E}">
        <p14:creationId xmlns:p14="http://schemas.microsoft.com/office/powerpoint/2010/main" val="2880727214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D20CA1-8BC3-4F3C-A9D5-0A2646467E31}"/>
              </a:ext>
            </a:extLst>
          </p:cNvPr>
          <p:cNvSpPr/>
          <p:nvPr/>
        </p:nvSpPr>
        <p:spPr>
          <a:xfrm>
            <a:off x="163286" y="4171604"/>
            <a:ext cx="10896600" cy="2275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</a:pPr>
            <a:r>
              <a:rPr lang="en-US" sz="2500" dirty="0">
                <a:solidFill>
                  <a:srgbClr val="F66F00"/>
                </a:solidFill>
                <a:latin typeface="Montserrat" panose="020B0604020202020204" charset="0"/>
              </a:rPr>
              <a:t>If Hardcopy Submission</a:t>
            </a:r>
          </a:p>
          <a:p>
            <a:pPr marL="285750" marR="457200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latin typeface="Montserrat" panose="020B0604020202020204" charset="0"/>
                <a:cs typeface="Times New Roman" panose="02020603050405020304" pitchFamily="18" charset="0"/>
              </a:rPr>
              <a:t>Include </a:t>
            </a:r>
            <a:r>
              <a:rPr lang="en-US" sz="900" b="1" dirty="0">
                <a:latin typeface="Montserrat" panose="020B0604020202020204" charset="0"/>
                <a:cs typeface="Times New Roman" panose="02020603050405020304" pitchFamily="18" charset="0"/>
              </a:rPr>
              <a:t>two</a:t>
            </a:r>
            <a:r>
              <a:rPr lang="en-US" sz="900" dirty="0">
                <a:latin typeface="Montserrat" panose="020B0604020202020204" charset="0"/>
                <a:cs typeface="Times New Roman" panose="02020603050405020304" pitchFamily="18" charset="0"/>
              </a:rPr>
              <a:t>, single-sided copies in </a:t>
            </a:r>
            <a:r>
              <a:rPr lang="en-US" sz="900" b="1" dirty="0">
                <a:latin typeface="Montserrat" panose="020B0604020202020204" charset="0"/>
                <a:cs typeface="Times New Roman" panose="02020603050405020304" pitchFamily="18" charset="0"/>
              </a:rPr>
              <a:t>SEALED ENVELOPE</a:t>
            </a:r>
          </a:p>
          <a:p>
            <a:pPr marL="285750" marR="457200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latin typeface="Montserrat" panose="020B0604020202020204" charset="0"/>
                <a:cs typeface="Times New Roman" panose="02020603050405020304" pitchFamily="18" charset="0"/>
              </a:rPr>
              <a:t>Original Signatures (</a:t>
            </a:r>
            <a:r>
              <a:rPr lang="en-US" sz="900" dirty="0">
                <a:solidFill>
                  <a:srgbClr val="0070C0"/>
                </a:solidFill>
                <a:latin typeface="Montserrat" panose="020B0604020202020204" charset="0"/>
                <a:cs typeface="Times New Roman" panose="02020603050405020304" pitchFamily="18" charset="0"/>
              </a:rPr>
              <a:t>blue</a:t>
            </a:r>
            <a:r>
              <a:rPr lang="en-US" sz="900" dirty="0">
                <a:latin typeface="Montserrat" panose="020B0604020202020204" charset="0"/>
                <a:cs typeface="Times New Roman" panose="02020603050405020304" pitchFamily="18" charset="0"/>
              </a:rPr>
              <a:t> </a:t>
            </a:r>
            <a:r>
              <a:rPr lang="en-US" sz="900" dirty="0">
                <a:solidFill>
                  <a:srgbClr val="0070C0"/>
                </a:solidFill>
                <a:latin typeface="Montserrat" panose="020B0604020202020204" charset="0"/>
                <a:cs typeface="Times New Roman" panose="02020603050405020304" pitchFamily="18" charset="0"/>
              </a:rPr>
              <a:t>ink</a:t>
            </a:r>
            <a:r>
              <a:rPr lang="en-US" sz="900" dirty="0">
                <a:latin typeface="Montserrat" panose="020B0604020202020204" charset="0"/>
                <a:cs typeface="Times New Roman" panose="02020603050405020304" pitchFamily="18" charset="0"/>
              </a:rPr>
              <a:t>)</a:t>
            </a:r>
          </a:p>
          <a:p>
            <a:pPr marL="285750" marR="457200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latin typeface="Montserrat" panose="020B0604020202020204" charset="0"/>
                <a:cs typeface="Times New Roman" panose="02020603050405020304" pitchFamily="18" charset="0"/>
              </a:rPr>
              <a:t>Include 5% Bid Bond</a:t>
            </a:r>
          </a:p>
          <a:p>
            <a:pPr marL="285750" marR="457200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latin typeface="Montserrat" panose="020B0604020202020204" charset="0"/>
                <a:cs typeface="Times New Roman" panose="02020603050405020304" pitchFamily="18" charset="0"/>
              </a:rPr>
              <a:t>Label envelope ‘BID DOCUMENTS’ and include, at minimum, Contract Name and Number, Firm Name and Address; and day/time of bid opening</a:t>
            </a:r>
          </a:p>
          <a:p>
            <a:pPr marL="285750" marR="457200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latin typeface="Montserrat" panose="020B0604020202020204" charset="0"/>
                <a:cs typeface="Times New Roman" panose="02020603050405020304" pitchFamily="18" charset="0"/>
              </a:rPr>
              <a:t>Mail or hand-deliver/messenger to:</a:t>
            </a:r>
          </a:p>
          <a:p>
            <a:pPr marR="457200" lvl="5" algn="just">
              <a:lnSpc>
                <a:spcPct val="115000"/>
              </a:lnSpc>
            </a:pPr>
            <a:r>
              <a:rPr lang="en-US" sz="900" dirty="0">
                <a:latin typeface="Montserrat" panose="020B0604020202020204" charset="0"/>
                <a:cs typeface="Times New Roman" panose="02020603050405020304" pitchFamily="18" charset="0"/>
              </a:rPr>
              <a:t>	Public Building Commission of Chicago (PBC) </a:t>
            </a:r>
          </a:p>
          <a:p>
            <a:pPr marR="457200" lvl="5" algn="just">
              <a:lnSpc>
                <a:spcPct val="115000"/>
              </a:lnSpc>
            </a:pPr>
            <a:r>
              <a:rPr lang="en-US" sz="900" dirty="0">
                <a:latin typeface="Montserrat" panose="020B0604020202020204" charset="0"/>
                <a:cs typeface="Times New Roman" panose="02020603050405020304" pitchFamily="18" charset="0"/>
              </a:rPr>
              <a:t>	50 West Washington Street, Suite 200</a:t>
            </a:r>
          </a:p>
          <a:p>
            <a:pPr marR="457200" lvl="5" algn="just">
              <a:lnSpc>
                <a:spcPct val="115000"/>
              </a:lnSpc>
            </a:pPr>
            <a:r>
              <a:rPr lang="en-US" sz="900" dirty="0">
                <a:latin typeface="Montserrat" panose="020B0604020202020204" charset="0"/>
                <a:cs typeface="Times New Roman" panose="02020603050405020304" pitchFamily="18" charset="0"/>
              </a:rPr>
              <a:t>	Chicago, Illinois 60602</a:t>
            </a:r>
          </a:p>
          <a:p>
            <a:pPr marL="285750" marR="457200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sz="900" dirty="0">
                <a:latin typeface="Montserrat" panose="020B0604020202020204" charset="0"/>
                <a:cs typeface="Times New Roman" panose="02020603050405020304" pitchFamily="18" charset="0"/>
              </a:rPr>
              <a:t>PBC offices will </a:t>
            </a:r>
            <a:r>
              <a:rPr lang="en-US" sz="900" b="1" u="sng" dirty="0">
                <a:latin typeface="Montserrat" panose="020B0604020202020204" charset="0"/>
                <a:cs typeface="Times New Roman" panose="02020603050405020304" pitchFamily="18" charset="0"/>
              </a:rPr>
              <a:t>only</a:t>
            </a:r>
            <a:r>
              <a:rPr lang="en-US" sz="900" dirty="0">
                <a:latin typeface="Montserrat" panose="020B0604020202020204" charset="0"/>
                <a:cs typeface="Times New Roman" panose="02020603050405020304" pitchFamily="18" charset="0"/>
              </a:rPr>
              <a:t> be open for drop off of bids on the designated date of receipt beginning at 9:30a.m. </a:t>
            </a:r>
          </a:p>
          <a:p>
            <a:pPr marR="457200" algn="just">
              <a:lnSpc>
                <a:spcPct val="115000"/>
              </a:lnSpc>
            </a:pPr>
            <a:endParaRPr lang="en-US" sz="900" dirty="0">
              <a:latin typeface="Montserrat" panose="020B0604020202020204" charset="0"/>
              <a:cs typeface="Times New Roman" panose="02020603050405020304" pitchFamily="18" charset="0"/>
            </a:endParaRPr>
          </a:p>
          <a:p>
            <a:pPr marR="457200" algn="just">
              <a:lnSpc>
                <a:spcPct val="115000"/>
              </a:lnSpc>
            </a:pPr>
            <a:r>
              <a:rPr lang="en-US" sz="900" dirty="0">
                <a:solidFill>
                  <a:srgbClr val="0070C0"/>
                </a:solidFill>
                <a:latin typeface="Montserrat" panose="020B0604020202020204" charset="0"/>
                <a:cs typeface="Times New Roman" panose="02020603050405020304" pitchFamily="18" charset="0"/>
              </a:rPr>
              <a:t>NOTE: </a:t>
            </a:r>
            <a:r>
              <a:rPr lang="en-US" sz="900" dirty="0">
                <a:latin typeface="Montserrat" panose="020B0604020202020204" charset="0"/>
                <a:cs typeface="Times New Roman" panose="02020603050405020304" pitchFamily="18" charset="0"/>
              </a:rPr>
              <a:t>Mail has been sporadic due to COVID-19.  The PBC highly recommends firms submit their bid electronically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71964D-82EB-4D71-84BB-0C1DC92AA310}"/>
              </a:ext>
            </a:extLst>
          </p:cNvPr>
          <p:cNvSpPr/>
          <p:nvPr/>
        </p:nvSpPr>
        <p:spPr>
          <a:xfrm>
            <a:off x="3352800" y="1600200"/>
            <a:ext cx="7234382" cy="56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</a:pPr>
            <a:endParaRPr lang="en-US" dirty="0">
              <a:latin typeface="Montserrat" panose="020B0604020202020204" charset="0"/>
              <a:cs typeface="Times New Roman" panose="02020603050405020304" pitchFamily="18" charset="0"/>
            </a:endParaRPr>
          </a:p>
          <a:p>
            <a:pPr marR="457200" algn="just">
              <a:lnSpc>
                <a:spcPct val="115000"/>
              </a:lnSpc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024477-3B2C-4412-8E8F-ED6D136FB3ED}"/>
              </a:ext>
            </a:extLst>
          </p:cNvPr>
          <p:cNvSpPr txBox="1"/>
          <p:nvPr/>
        </p:nvSpPr>
        <p:spPr>
          <a:xfrm>
            <a:off x="152400" y="1059874"/>
            <a:ext cx="967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66F00"/>
                </a:solidFill>
                <a:latin typeface="Montserrat" panose="020B0604020202020204" charset="0"/>
              </a:rPr>
              <a:t>BID SUBMISSION REQUIREMENTS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CBA1FDAC-ACEF-434C-9FF8-ABAD49215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7399" y="5943600"/>
            <a:ext cx="2064349" cy="5034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329B78E-0986-4BFE-83BC-F1B15A405551}"/>
              </a:ext>
            </a:extLst>
          </p:cNvPr>
          <p:cNvSpPr/>
          <p:nvPr/>
        </p:nvSpPr>
        <p:spPr>
          <a:xfrm>
            <a:off x="169817" y="1883579"/>
            <a:ext cx="8839200" cy="2495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</a:pPr>
            <a:r>
              <a:rPr lang="en-US" sz="2500" dirty="0">
                <a:solidFill>
                  <a:srgbClr val="F66F00"/>
                </a:solidFill>
                <a:latin typeface="Montserrat" panose="020B0604020202020204" charset="0"/>
              </a:rPr>
              <a:t>If Electronic Submission </a:t>
            </a:r>
          </a:p>
          <a:p>
            <a:pPr marL="285750" marR="457200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b="1" dirty="0">
                <a:latin typeface="Montserrat" panose="020B0604020202020204" charset="0"/>
                <a:cs typeface="Times New Roman" panose="02020603050405020304" pitchFamily="18" charset="0"/>
              </a:rPr>
              <a:t>One</a:t>
            </a: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</a:rPr>
              <a:t> complete copy of bid document</a:t>
            </a:r>
          </a:p>
          <a:p>
            <a:pPr marL="285750" marR="457200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</a:rPr>
              <a:t>Original Signatures (</a:t>
            </a:r>
            <a:r>
              <a:rPr lang="en-US" dirty="0">
                <a:solidFill>
                  <a:srgbClr val="0070C0"/>
                </a:solidFill>
                <a:latin typeface="Montserrat" panose="020B0604020202020204" charset="0"/>
                <a:cs typeface="Times New Roman" panose="02020603050405020304" pitchFamily="18" charset="0"/>
              </a:rPr>
              <a:t>blue ink</a:t>
            </a: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</a:rPr>
              <a:t>) or Digital Signature</a:t>
            </a:r>
          </a:p>
          <a:p>
            <a:pPr marL="285750" marR="457200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</a:rPr>
              <a:t>Include Bid Bond</a:t>
            </a:r>
          </a:p>
          <a:p>
            <a:pPr marL="285750" marR="457200" indent="-28575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</a:rPr>
              <a:t>Include Bid Form and Award Criteria sheet in PDF format separately within email </a:t>
            </a:r>
          </a:p>
          <a:p>
            <a:pPr marL="288925" marR="457200" lvl="2" algn="just">
              <a:lnSpc>
                <a:spcPct val="115000"/>
              </a:lnSpc>
            </a:pPr>
            <a:r>
              <a:rPr lang="en-US" dirty="0">
                <a:solidFill>
                  <a:srgbClr val="FF0000"/>
                </a:solidFill>
                <a:latin typeface="Montserrat" panose="020B0604020202020204" charset="0"/>
                <a:cs typeface="Times New Roman" panose="02020603050405020304" pitchFamily="18" charset="0"/>
              </a:rPr>
              <a:t>NOTE:  These two documents should be searchable PDF form and not a scanned copy.</a:t>
            </a:r>
          </a:p>
          <a:p>
            <a:pPr marL="285750" marR="457200" indent="-285750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</a:rPr>
              <a:t>Email to:</a:t>
            </a:r>
          </a:p>
          <a:p>
            <a:pPr marL="285750" marR="457200">
              <a:lnSpc>
                <a:spcPct val="115000"/>
              </a:lnSpc>
            </a:pP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  <a:hlinkClick r:id="rId4"/>
              </a:rPr>
              <a:t>bids@pbcchicago.com</a:t>
            </a: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</a:rPr>
              <a:t> </a:t>
            </a:r>
            <a:r>
              <a:rPr lang="en-US" u="sng" dirty="0">
                <a:solidFill>
                  <a:srgbClr val="C00000"/>
                </a:solidFill>
                <a:latin typeface="Montserrat" panose="020B0604020202020204" charset="0"/>
                <a:cs typeface="Times New Roman" panose="02020603050405020304" pitchFamily="18" charset="0"/>
              </a:rPr>
              <a:t>AND</a:t>
            </a: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  <a:hlinkClick r:id="rId5"/>
              </a:rPr>
              <a:t>james.borkman@cityofchicago.org</a:t>
            </a:r>
            <a:endParaRPr lang="en-US" dirty="0">
              <a:latin typeface="Montserrat" panose="020B0604020202020204" charset="0"/>
              <a:cs typeface="Times New Roman" panose="02020603050405020304" pitchFamily="18" charset="0"/>
            </a:endParaRPr>
          </a:p>
          <a:p>
            <a:pPr marR="457200" algn="just">
              <a:lnSpc>
                <a:spcPct val="115000"/>
              </a:lnSpc>
            </a:pP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E25FF0-413B-4D4C-8C4A-084EF43A423E}"/>
              </a:ext>
            </a:extLst>
          </p:cNvPr>
          <p:cNvSpPr txBox="1"/>
          <p:nvPr/>
        </p:nvSpPr>
        <p:spPr>
          <a:xfrm>
            <a:off x="152400" y="152401"/>
            <a:ext cx="464670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Procurement Details</a:t>
            </a:r>
          </a:p>
        </p:txBody>
      </p:sp>
    </p:spTree>
    <p:extLst>
      <p:ext uri="{BB962C8B-B14F-4D97-AF65-F5344CB8AC3E}">
        <p14:creationId xmlns:p14="http://schemas.microsoft.com/office/powerpoint/2010/main" val="713220755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4458245-C9A7-4499-BF16-A6D92E875635}"/>
              </a:ext>
            </a:extLst>
          </p:cNvPr>
          <p:cNvSpPr txBox="1"/>
          <p:nvPr/>
        </p:nvSpPr>
        <p:spPr>
          <a:xfrm>
            <a:off x="157446" y="1002715"/>
            <a:ext cx="68529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66F00"/>
                </a:solidFill>
                <a:latin typeface="Montserrat" panose="020B0604020202020204" charset="0"/>
              </a:rPr>
              <a:t>PRE-AWARD MEETING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A8CA6-61AA-4D20-B408-FE01DE559A17}"/>
              </a:ext>
            </a:extLst>
          </p:cNvPr>
          <p:cNvSpPr/>
          <p:nvPr/>
        </p:nvSpPr>
        <p:spPr>
          <a:xfrm>
            <a:off x="227104" y="1718421"/>
            <a:ext cx="4572000" cy="1561325"/>
          </a:xfrm>
          <a:prstGeom prst="rect">
            <a:avLst/>
          </a:prstGeom>
        </p:spPr>
        <p:txBody>
          <a:bodyPr>
            <a:spAutoFit/>
          </a:bodyPr>
          <a:lstStyle/>
          <a:p>
            <a:pPr marR="457200" algn="just">
              <a:lnSpc>
                <a:spcPct val="115000"/>
              </a:lnSpc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Date/Time</a:t>
            </a:r>
          </a:p>
          <a:p>
            <a:pPr marR="457200" algn="just">
              <a:lnSpc>
                <a:spcPct val="115000"/>
              </a:lnSpc>
            </a:pPr>
            <a:r>
              <a:rPr lang="en-US" sz="2000" dirty="0">
                <a:latin typeface="Montserrat" panose="020B0604020202020204" charset="0"/>
                <a:cs typeface="Times New Roman" panose="02020603050405020304" pitchFamily="18" charset="0"/>
              </a:rPr>
              <a:t>Friday, September 30, 2022 at 11:00 a.m. (Virtual)</a:t>
            </a:r>
          </a:p>
          <a:p>
            <a:pPr marR="457200" algn="just">
              <a:lnSpc>
                <a:spcPct val="115000"/>
              </a:lnSpc>
            </a:pPr>
            <a:r>
              <a:rPr lang="en-US" dirty="0">
                <a:latin typeface="Montserrat" panose="020B0604020202020204" charset="0"/>
                <a:cs typeface="Times New Roman" panose="02020603050405020304" pitchFamily="18" charset="0"/>
              </a:rPr>
              <a:t>(Subject to Change via Addendum)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BDB4BDE-4D43-4005-9CF4-9EC5D4725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2331" y="6334426"/>
            <a:ext cx="2064349" cy="5034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D5957F-3B51-4D9A-A254-136C692351D0}"/>
              </a:ext>
            </a:extLst>
          </p:cNvPr>
          <p:cNvSpPr txBox="1"/>
          <p:nvPr/>
        </p:nvSpPr>
        <p:spPr>
          <a:xfrm>
            <a:off x="152400" y="3429000"/>
            <a:ext cx="6066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66F00"/>
                </a:solidFill>
                <a:latin typeface="Montserrat" panose="020B0604020202020204" charset="0"/>
              </a:rPr>
              <a:t>NOTICE OF AWARD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DA4F67-8610-42BA-95D0-51A13ECFD94E}"/>
              </a:ext>
            </a:extLst>
          </p:cNvPr>
          <p:cNvSpPr/>
          <p:nvPr/>
        </p:nvSpPr>
        <p:spPr>
          <a:xfrm>
            <a:off x="165320" y="4141005"/>
            <a:ext cx="9829800" cy="2193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Anticipated Schedule</a:t>
            </a:r>
          </a:p>
          <a:p>
            <a:pPr marL="342900" marR="457200" indent="-34290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latin typeface="Montserrat" panose="020B0604020202020204" charset="0"/>
                <a:cs typeface="Times New Roman" panose="02020603050405020304" pitchFamily="18" charset="0"/>
              </a:rPr>
              <a:t>Anticipated release of the Notice of Award (NOA) is </a:t>
            </a:r>
            <a:r>
              <a:rPr lang="en-US" sz="1800" dirty="0">
                <a:solidFill>
                  <a:srgbClr val="0070C0"/>
                </a:solidFill>
                <a:latin typeface="Montserrat" panose="020B0604020202020204" charset="0"/>
                <a:cs typeface="Times New Roman" panose="02020603050405020304" pitchFamily="18" charset="0"/>
              </a:rPr>
              <a:t>October 2022 </a:t>
            </a:r>
            <a:r>
              <a:rPr lang="en-US" sz="1800" dirty="0">
                <a:latin typeface="Montserrat" panose="020B0604020202020204" charset="0"/>
                <a:cs typeface="Times New Roman" panose="02020603050405020304" pitchFamily="18" charset="0"/>
              </a:rPr>
              <a:t>PBC Board of Commissioners Meeting</a:t>
            </a:r>
          </a:p>
          <a:p>
            <a:pPr marL="342900" marR="457200" indent="-342900" algn="just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latin typeface="Montserrat" panose="020B0604020202020204" charset="0"/>
                <a:cs typeface="Times New Roman" panose="02020603050405020304" pitchFamily="18" charset="0"/>
              </a:rPr>
              <a:t>Successful General Contractor will be required to provide compliant Certificate of Insurance and Payment and Performance Bond within 5 to 7 days of NOA issuance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88614A-DF18-490E-BDBB-444E20D122E1}"/>
              </a:ext>
            </a:extLst>
          </p:cNvPr>
          <p:cNvSpPr txBox="1"/>
          <p:nvPr/>
        </p:nvSpPr>
        <p:spPr>
          <a:xfrm>
            <a:off x="152400" y="152401"/>
            <a:ext cx="464670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Procurement Details</a:t>
            </a:r>
          </a:p>
        </p:txBody>
      </p:sp>
    </p:spTree>
    <p:extLst>
      <p:ext uri="{BB962C8B-B14F-4D97-AF65-F5344CB8AC3E}">
        <p14:creationId xmlns:p14="http://schemas.microsoft.com/office/powerpoint/2010/main" val="2065097793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70">
            <a:extLst>
              <a:ext uri="{FF2B5EF4-FFF2-40B4-BE49-F238E27FC236}">
                <a16:creationId xmlns:a16="http://schemas.microsoft.com/office/drawing/2014/main" id="{B7AEBA06-525D-451A-9A13-0E6FA6A43F0F}"/>
              </a:ext>
            </a:extLst>
          </p:cNvPr>
          <p:cNvSpPr txBox="1">
            <a:spLocks/>
          </p:cNvSpPr>
          <p:nvPr/>
        </p:nvSpPr>
        <p:spPr>
          <a:xfrm>
            <a:off x="1524000" y="1768166"/>
            <a:ext cx="9144000" cy="262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ct val="100000"/>
              <a:buFont typeface="Montserrat"/>
              <a:buNone/>
              <a:defRPr sz="3000" b="1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4800" kern="1200" dirty="0">
                <a:solidFill>
                  <a:schemeClr val="bg1"/>
                </a:solidFill>
                <a:latin typeface="Montserrat" panose="020B0604020202020204" charset="0"/>
              </a:rPr>
              <a:t>Book 1 &amp; 2 Highlights</a:t>
            </a:r>
          </a:p>
          <a:p>
            <a:pPr algn="ctr"/>
            <a:r>
              <a:rPr lang="en-US" sz="4800" kern="1200" dirty="0">
                <a:solidFill>
                  <a:schemeClr val="bg1"/>
                </a:solidFill>
                <a:latin typeface="Montserrat" panose="020B0604020202020204" charset="0"/>
              </a:rPr>
              <a:t>Compliance</a:t>
            </a:r>
            <a:endParaRPr lang="en" sz="4800" dirty="0">
              <a:solidFill>
                <a:schemeClr val="bg1"/>
              </a:solidFill>
            </a:endParaRPr>
          </a:p>
        </p:txBody>
      </p:sp>
      <p:grpSp>
        <p:nvGrpSpPr>
          <p:cNvPr id="6" name="Shape 172">
            <a:extLst>
              <a:ext uri="{FF2B5EF4-FFF2-40B4-BE49-F238E27FC236}">
                <a16:creationId xmlns:a16="http://schemas.microsoft.com/office/drawing/2014/main" id="{B4000A32-32F1-48CB-8104-9A74BC58CBFD}"/>
              </a:ext>
            </a:extLst>
          </p:cNvPr>
          <p:cNvGrpSpPr/>
          <p:nvPr/>
        </p:nvGrpSpPr>
        <p:grpSpPr>
          <a:xfrm>
            <a:off x="4692402" y="1676401"/>
            <a:ext cx="2807199" cy="2807029"/>
            <a:chOff x="3782699" y="1538287"/>
            <a:chExt cx="1578600" cy="1578600"/>
          </a:xfrm>
          <a:solidFill>
            <a:srgbClr val="ADAF4B"/>
          </a:solidFill>
        </p:grpSpPr>
        <p:sp>
          <p:nvSpPr>
            <p:cNvPr id="7" name="Shape 173">
              <a:extLst>
                <a:ext uri="{FF2B5EF4-FFF2-40B4-BE49-F238E27FC236}">
                  <a16:creationId xmlns:a16="http://schemas.microsoft.com/office/drawing/2014/main" id="{DC000667-F5A3-405B-BAFD-41549A65FB15}"/>
                </a:ext>
              </a:extLst>
            </p:cNvPr>
            <p:cNvSpPr/>
            <p:nvPr/>
          </p:nvSpPr>
          <p:spPr>
            <a:xfrm>
              <a:off x="3782700" y="27574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Shape 174">
              <a:extLst>
                <a:ext uri="{FF2B5EF4-FFF2-40B4-BE49-F238E27FC236}">
                  <a16:creationId xmlns:a16="http://schemas.microsoft.com/office/drawing/2014/main" id="{3F520A53-AE1E-4CBA-BD07-B46DC1E3ACEC}"/>
                </a:ext>
              </a:extLst>
            </p:cNvPr>
            <p:cNvSpPr/>
            <p:nvPr/>
          </p:nvSpPr>
          <p:spPr>
            <a:xfrm rot="-5400000">
              <a:off x="5001900" y="27574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Shape 175">
              <a:extLst>
                <a:ext uri="{FF2B5EF4-FFF2-40B4-BE49-F238E27FC236}">
                  <a16:creationId xmlns:a16="http://schemas.microsoft.com/office/drawing/2014/main" id="{52766A55-FDA4-485E-8C0F-A373F4C47C63}"/>
                </a:ext>
              </a:extLst>
            </p:cNvPr>
            <p:cNvSpPr/>
            <p:nvPr/>
          </p:nvSpPr>
          <p:spPr>
            <a:xfrm rot="5400000">
              <a:off x="3782699" y="15382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Shape 176">
              <a:extLst>
                <a:ext uri="{FF2B5EF4-FFF2-40B4-BE49-F238E27FC236}">
                  <a16:creationId xmlns:a16="http://schemas.microsoft.com/office/drawing/2014/main" id="{FF8B12FD-7B9E-4432-8A60-957E101085C3}"/>
                </a:ext>
              </a:extLst>
            </p:cNvPr>
            <p:cNvSpPr/>
            <p:nvPr/>
          </p:nvSpPr>
          <p:spPr>
            <a:xfrm rot="10800000">
              <a:off x="5001899" y="15382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D5CA6EC-42D7-4D4E-BE03-784068943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7400" y="5943600"/>
            <a:ext cx="2064349" cy="49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52181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342DC95-5309-4198-AF90-F85487ABA08A}"/>
              </a:ext>
            </a:extLst>
          </p:cNvPr>
          <p:cNvSpPr txBox="1"/>
          <p:nvPr/>
        </p:nvSpPr>
        <p:spPr>
          <a:xfrm>
            <a:off x="153914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Highlights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9DB828-8861-46B2-96CA-B9353B0BD386}"/>
              </a:ext>
            </a:extLst>
          </p:cNvPr>
          <p:cNvSpPr/>
          <p:nvPr/>
        </p:nvSpPr>
        <p:spPr>
          <a:xfrm>
            <a:off x="138088" y="1905000"/>
            <a:ext cx="9844112" cy="2278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/>
            <a:r>
              <a:rPr lang="en-US" sz="2500" dirty="0">
                <a:solidFill>
                  <a:srgbClr val="F66F00"/>
                </a:solidFill>
                <a:latin typeface="Montserrat" panose="020B0604020202020204" charset="0"/>
              </a:rPr>
              <a:t>Budget, Staffing, and Additional Requirements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Estimated Construction Budget (Book 1, Page 4) – $900,000 - $1,100,000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Mandatory Project Staffing (Book 1, Page 5)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Scheduling Software Requirements (Book 1, Page 6)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Liquidated Damages (Book 1, Page 6)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Prevailing Wage Rates (Book 1, Page 7)</a:t>
            </a:r>
          </a:p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600" dirty="0">
              <a:latin typeface="Montserrat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92A39B-C803-4EC7-9C1E-9039145278E5}"/>
              </a:ext>
            </a:extLst>
          </p:cNvPr>
          <p:cNvSpPr/>
          <p:nvPr/>
        </p:nvSpPr>
        <p:spPr>
          <a:xfrm>
            <a:off x="101077" y="948163"/>
            <a:ext cx="95676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Montserrat" panose="020B0604020202020204" charset="0"/>
              </a:rPr>
              <a:t>BOOK 1 AND BOOK 2 HIGHLIGHTS 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182715D-14B1-4B7B-BF66-E20F59D8C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7399" y="5943600"/>
            <a:ext cx="2064349" cy="50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76755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74B95B8F-3D96-485A-A5AB-080EDBD343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05" t="5472" r="5485" b="14517"/>
          <a:stretch/>
        </p:blipFill>
        <p:spPr>
          <a:xfrm>
            <a:off x="6781799" y="1676139"/>
            <a:ext cx="4724401" cy="51818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E9DB828-8861-46B2-96CA-B9353B0BD386}"/>
              </a:ext>
            </a:extLst>
          </p:cNvPr>
          <p:cNvSpPr/>
          <p:nvPr/>
        </p:nvSpPr>
        <p:spPr>
          <a:xfrm>
            <a:off x="143028" y="1905000"/>
            <a:ext cx="6722925" cy="1971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/>
            <a:r>
              <a:rPr lang="en-US" sz="2500" dirty="0">
                <a:solidFill>
                  <a:srgbClr val="F66F00"/>
                </a:solidFill>
                <a:latin typeface="Montserrat" panose="020B0604020202020204" charset="0"/>
              </a:rPr>
              <a:t>Joint Venture Opportunities</a:t>
            </a:r>
          </a:p>
          <a:p>
            <a:pPr marL="285750" lvl="2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Schedule B – Joint Venture Affidavit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        (Book 1, Page 25)</a:t>
            </a:r>
          </a:p>
          <a:p>
            <a:pPr marL="573088" lvl="4" indent="-285750">
              <a:buFont typeface="Wingdings" panose="05000000000000000000" pitchFamily="2" charset="2"/>
              <a:buChar char="v"/>
            </a:pPr>
            <a:r>
              <a:rPr lang="en-US" sz="2000" dirty="0">
                <a:latin typeface="Montserrat" panose="020B0604020202020204" charset="0"/>
              </a:rPr>
              <a:t>JV Agreement</a:t>
            </a:r>
          </a:p>
          <a:p>
            <a:pPr marL="573088" lvl="4" indent="-285750">
              <a:buFont typeface="Wingdings" panose="05000000000000000000" pitchFamily="2" charset="2"/>
              <a:buChar char="v"/>
            </a:pPr>
            <a:r>
              <a:rPr lang="en-US" sz="2000" dirty="0">
                <a:latin typeface="Montserrat" panose="020B0604020202020204" charset="0"/>
              </a:rPr>
              <a:t>Certification Letter</a:t>
            </a:r>
          </a:p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600" dirty="0">
              <a:latin typeface="Montserrat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57D986-286F-4B01-9C62-0496D75C95E3}"/>
              </a:ext>
            </a:extLst>
          </p:cNvPr>
          <p:cNvSpPr txBox="1"/>
          <p:nvPr/>
        </p:nvSpPr>
        <p:spPr>
          <a:xfrm>
            <a:off x="153914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Highlights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23F6AF-8D5D-4769-9995-930E0F642E3D}"/>
              </a:ext>
            </a:extLst>
          </p:cNvPr>
          <p:cNvSpPr/>
          <p:nvPr/>
        </p:nvSpPr>
        <p:spPr>
          <a:xfrm>
            <a:off x="58875" y="968624"/>
            <a:ext cx="95676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Montserrat" panose="020B0604020202020204" charset="0"/>
              </a:rPr>
              <a:t>BOOK 1 AND BOOK 2 HIGHLIGHTS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4BC7612-64F0-48DE-B3FD-1889A3683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4800" y="6019800"/>
            <a:ext cx="2064349" cy="50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88586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88"/>
          <p:cNvSpPr txBox="1">
            <a:spLocks/>
          </p:cNvSpPr>
          <p:nvPr/>
        </p:nvSpPr>
        <p:spPr>
          <a:xfrm>
            <a:off x="152400" y="1528465"/>
            <a:ext cx="8137478" cy="35769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ED8F8"/>
              </a:buClr>
              <a:buSzPct val="100000"/>
              <a:buFont typeface="Arial" panose="020B0604020202020204" pitchFamily="34" charset="0"/>
              <a:buChar char="•"/>
              <a:defRPr sz="24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ct val="100000"/>
              <a:buFont typeface="Montserrat"/>
              <a:buChar char="□"/>
              <a:defRPr sz="20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ct val="100000"/>
              <a:buFont typeface="Montserrat"/>
              <a:buNone/>
              <a:defRPr sz="20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ct val="100000"/>
              <a:buFont typeface="Montserrat"/>
              <a:buNone/>
              <a:defRPr sz="18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ct val="100000"/>
              <a:buFont typeface="Montserrat"/>
              <a:buNone/>
              <a:defRPr sz="18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ct val="100000"/>
              <a:buFont typeface="Montserrat"/>
              <a:buNone/>
              <a:defRPr sz="18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ct val="100000"/>
              <a:buFont typeface="Montserrat"/>
              <a:buNone/>
              <a:defRPr sz="18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ct val="100000"/>
              <a:buFont typeface="Montserrat"/>
              <a:buNone/>
              <a:defRPr sz="18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7F464"/>
              </a:buClr>
              <a:buSzPct val="100000"/>
              <a:buFont typeface="Montserrat"/>
              <a:buNone/>
              <a:defRPr sz="1800" b="0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228600" indent="0">
              <a:spcAft>
                <a:spcPts val="400"/>
              </a:spcAft>
              <a:buNone/>
            </a:pPr>
            <a:r>
              <a:rPr lang="en-US" b="1" dirty="0"/>
              <a:t>Please </a:t>
            </a:r>
            <a:r>
              <a:rPr lang="en-US" b="1" dirty="0">
                <a:solidFill>
                  <a:srgbClr val="F66F00"/>
                </a:solidFill>
              </a:rPr>
              <a:t>MUTE</a:t>
            </a:r>
            <a:r>
              <a:rPr lang="en-US" b="1" dirty="0"/>
              <a:t> your computers and/or cellphones</a:t>
            </a:r>
          </a:p>
          <a:p>
            <a:pPr marL="571500">
              <a:spcAft>
                <a:spcPts val="400"/>
              </a:spcAft>
            </a:pPr>
            <a:r>
              <a:rPr lang="en-US" sz="2000" dirty="0"/>
              <a:t>Press *6 to unmute (if asked to speak) </a:t>
            </a:r>
          </a:p>
          <a:p>
            <a:pPr marL="228600" indent="0">
              <a:spcBef>
                <a:spcPts val="1200"/>
              </a:spcBef>
              <a:spcAft>
                <a:spcPts val="400"/>
              </a:spcAft>
              <a:buNone/>
            </a:pPr>
            <a:r>
              <a:rPr lang="en-US" b="1" dirty="0"/>
              <a:t>Please </a:t>
            </a:r>
            <a:r>
              <a:rPr lang="en-US" b="1" dirty="0">
                <a:solidFill>
                  <a:srgbClr val="F66F00"/>
                </a:solidFill>
              </a:rPr>
              <a:t>CHANGE </a:t>
            </a:r>
            <a:r>
              <a:rPr lang="en-US" b="1" dirty="0"/>
              <a:t>your screen name</a:t>
            </a:r>
          </a:p>
          <a:p>
            <a:pPr marL="571500">
              <a:spcAft>
                <a:spcPts val="400"/>
              </a:spcAft>
            </a:pPr>
            <a:r>
              <a:rPr lang="en-US" sz="2000" dirty="0"/>
              <a:t>Use ‘Your Name (Company Name (or Initials))</a:t>
            </a:r>
          </a:p>
          <a:p>
            <a:pPr marL="228600" lvl="2">
              <a:spcAft>
                <a:spcPts val="400"/>
              </a:spcAft>
            </a:pPr>
            <a:r>
              <a:rPr lang="en-US" sz="1600" dirty="0"/>
              <a:t>	</a:t>
            </a:r>
            <a:r>
              <a:rPr lang="en-US" sz="1600" dirty="0">
                <a:solidFill>
                  <a:srgbClr val="C00000"/>
                </a:solidFill>
              </a:rPr>
              <a:t>EXAMPLE: James B (PBC)</a:t>
            </a:r>
          </a:p>
          <a:p>
            <a:pPr marL="228600" indent="0">
              <a:spcBef>
                <a:spcPts val="1200"/>
              </a:spcBef>
              <a:spcAft>
                <a:spcPts val="400"/>
              </a:spcAft>
              <a:buNone/>
            </a:pPr>
            <a:r>
              <a:rPr lang="en-US" b="1" dirty="0"/>
              <a:t>Please </a:t>
            </a:r>
            <a:r>
              <a:rPr lang="en-US" b="1" dirty="0">
                <a:solidFill>
                  <a:srgbClr val="F66F00"/>
                </a:solidFill>
              </a:rPr>
              <a:t>ADD</a:t>
            </a:r>
            <a:r>
              <a:rPr lang="en-US" b="1" dirty="0"/>
              <a:t> your name to Chat</a:t>
            </a:r>
          </a:p>
          <a:p>
            <a:pPr marL="571500">
              <a:spcAft>
                <a:spcPts val="400"/>
              </a:spcAft>
            </a:pPr>
            <a:r>
              <a:rPr lang="en-US" sz="2000" dirty="0"/>
              <a:t>Use ‘Your </a:t>
            </a:r>
            <a:r>
              <a:rPr lang="en-US" sz="2000" dirty="0" err="1"/>
              <a:t>Name|Company</a:t>
            </a:r>
            <a:r>
              <a:rPr lang="en-US" sz="2000" dirty="0"/>
              <a:t> Name (or Initials)’</a:t>
            </a:r>
          </a:p>
          <a:p>
            <a:pPr marL="228600" lvl="2">
              <a:spcAft>
                <a:spcPts val="400"/>
              </a:spcAft>
            </a:pPr>
            <a:r>
              <a:rPr lang="en-US" sz="1600" dirty="0"/>
              <a:t>	</a:t>
            </a:r>
            <a:r>
              <a:rPr lang="en-US" sz="1600" dirty="0">
                <a:solidFill>
                  <a:srgbClr val="C00000"/>
                </a:solidFill>
              </a:rPr>
              <a:t>EXAMPLE: James Borkman (PBC)</a:t>
            </a:r>
          </a:p>
          <a:p>
            <a:pPr marL="228600" indent="0">
              <a:spcBef>
                <a:spcPts val="1200"/>
              </a:spcBef>
              <a:buNone/>
            </a:pPr>
            <a:r>
              <a:rPr lang="en-US" b="1" dirty="0"/>
              <a:t>Please </a:t>
            </a:r>
            <a:r>
              <a:rPr lang="en-US" b="1" dirty="0">
                <a:solidFill>
                  <a:srgbClr val="F66F00"/>
                </a:solidFill>
              </a:rPr>
              <a:t>WAIT</a:t>
            </a:r>
            <a:r>
              <a:rPr lang="en-US" b="1" dirty="0"/>
              <a:t> for Q&amp;A to ask questions</a:t>
            </a:r>
          </a:p>
          <a:p>
            <a:pPr marL="571500">
              <a:spcAft>
                <a:spcPts val="400"/>
              </a:spcAft>
            </a:pPr>
            <a:r>
              <a:rPr lang="en-US" sz="2000" dirty="0"/>
              <a:t>Q&amp;A session will be at the end of each meeting</a:t>
            </a:r>
          </a:p>
          <a:p>
            <a:pPr marL="571500">
              <a:spcAft>
                <a:spcPts val="400"/>
              </a:spcAft>
            </a:pPr>
            <a:r>
              <a:rPr lang="en-US" sz="2000" dirty="0"/>
              <a:t>Feel free to use the ‘Chat’ feature</a:t>
            </a:r>
          </a:p>
          <a:p>
            <a:pPr marL="228600" indent="0">
              <a:spcAft>
                <a:spcPts val="400"/>
              </a:spcAft>
              <a:buNone/>
            </a:pPr>
            <a:endParaRPr lang="en-US" sz="2200" dirty="0"/>
          </a:p>
          <a:p>
            <a:pPr marL="228600" indent="0">
              <a:spcAft>
                <a:spcPts val="400"/>
              </a:spcAft>
              <a:buNone/>
            </a:pPr>
            <a:endParaRPr lang="en-US" sz="2200" dirty="0"/>
          </a:p>
          <a:p>
            <a:pPr marL="571500">
              <a:spcAft>
                <a:spcPts val="400"/>
              </a:spcAft>
            </a:pPr>
            <a:endParaRPr lang="en-US" sz="2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9AF9C9-31AC-482D-AF4D-653BC9E55755}"/>
              </a:ext>
            </a:extLst>
          </p:cNvPr>
          <p:cNvSpPr txBox="1"/>
          <p:nvPr/>
        </p:nvSpPr>
        <p:spPr>
          <a:xfrm>
            <a:off x="152400" y="152401"/>
            <a:ext cx="594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HOUSEKEEPING ITEMS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CF3BD4-77A6-495A-B7A4-9AE657371EDA}"/>
              </a:ext>
            </a:extLst>
          </p:cNvPr>
          <p:cNvSpPr txBox="1"/>
          <p:nvPr/>
        </p:nvSpPr>
        <p:spPr>
          <a:xfrm>
            <a:off x="304800" y="1066801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66F00"/>
                </a:solidFill>
                <a:latin typeface="Montserrat"/>
                <a:sym typeface="Montserrat"/>
              </a:rPr>
              <a:t>While we wait…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900FFCE-0E1D-40D8-85F6-B3A6BA89D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7399" y="5943600"/>
            <a:ext cx="2064349" cy="5034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E3E721-6DDE-4115-AA6D-0B716DB11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1765" y="2209800"/>
            <a:ext cx="4419983" cy="32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2964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E9DB828-8861-46B2-96CA-B9353B0BD386}"/>
              </a:ext>
            </a:extLst>
          </p:cNvPr>
          <p:cNvSpPr/>
          <p:nvPr/>
        </p:nvSpPr>
        <p:spPr>
          <a:xfrm>
            <a:off x="241605" y="1708618"/>
            <a:ext cx="4845470" cy="3202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>
              <a:spcBef>
                <a:spcPts val="800"/>
              </a:spcBef>
            </a:pPr>
            <a:r>
              <a:rPr lang="en-US" sz="2500" dirty="0">
                <a:solidFill>
                  <a:srgbClr val="F66F00"/>
                </a:solidFill>
                <a:latin typeface="Montserrat" panose="020B0604020202020204" charset="0"/>
              </a:rPr>
              <a:t>Award Criteria Figure</a:t>
            </a:r>
          </a:p>
          <a:p>
            <a:pPr marL="287338" lvl="4"/>
            <a:r>
              <a:rPr lang="en-US" sz="2000" dirty="0">
                <a:latin typeface="Montserrat" panose="020B0604020202020204" charset="0"/>
              </a:rPr>
              <a:t>Maximum </a:t>
            </a:r>
            <a:r>
              <a:rPr lang="en-US" sz="2000" dirty="0">
                <a:solidFill>
                  <a:srgbClr val="0075BC"/>
                </a:solidFill>
                <a:latin typeface="Montserrat" panose="020B0604020202020204" charset="0"/>
              </a:rPr>
              <a:t>70% </a:t>
            </a:r>
          </a:p>
          <a:p>
            <a:pPr marL="287338" lvl="5"/>
            <a:r>
              <a:rPr lang="en-US" sz="2000" dirty="0">
                <a:latin typeface="Montserrat" panose="020B0604020202020204" charset="0"/>
              </a:rPr>
              <a:t>         Minority </a:t>
            </a:r>
            <a:r>
              <a:rPr lang="en-US" sz="2000" dirty="0" err="1">
                <a:latin typeface="Montserrat" panose="020B0604020202020204" charset="0"/>
              </a:rPr>
              <a:t>Journeyworker</a:t>
            </a:r>
            <a:r>
              <a:rPr lang="en-US" sz="2000" dirty="0">
                <a:latin typeface="Montserrat" panose="020B0604020202020204" charset="0"/>
              </a:rPr>
              <a:t>,       	 	Apprentice, and;</a:t>
            </a:r>
          </a:p>
          <a:p>
            <a:pPr marL="287338" lvl="5"/>
            <a:r>
              <a:rPr lang="en-US" sz="2000" dirty="0">
                <a:latin typeface="Montserrat" panose="020B0604020202020204" charset="0"/>
              </a:rPr>
              <a:t>	Laborer</a:t>
            </a:r>
          </a:p>
          <a:p>
            <a:pPr marL="287338" lvl="5"/>
            <a:r>
              <a:rPr lang="en-US" sz="2000" dirty="0">
                <a:latin typeface="Montserrat" panose="020B0604020202020204" charset="0"/>
              </a:rPr>
              <a:t>Maximum </a:t>
            </a:r>
            <a:r>
              <a:rPr lang="en-US" sz="2000" dirty="0">
                <a:solidFill>
                  <a:srgbClr val="0075BC"/>
                </a:solidFill>
                <a:latin typeface="Montserrat" panose="020B0604020202020204" charset="0"/>
              </a:rPr>
              <a:t>15% </a:t>
            </a:r>
          </a:p>
          <a:p>
            <a:pPr marL="287338" lvl="5"/>
            <a:r>
              <a:rPr lang="en-US" sz="2000" dirty="0">
                <a:latin typeface="Montserrat" panose="020B0604020202020204" charset="0"/>
              </a:rPr>
              <a:t>	Female </a:t>
            </a:r>
            <a:r>
              <a:rPr lang="en-US" sz="2000" dirty="0" err="1">
                <a:latin typeface="Montserrat" panose="020B0604020202020204" charset="0"/>
              </a:rPr>
              <a:t>Journeyworker</a:t>
            </a:r>
            <a:r>
              <a:rPr lang="en-US" sz="2000" dirty="0">
                <a:latin typeface="Montserrat" panose="020B0604020202020204" charset="0"/>
              </a:rPr>
              <a:t>,       	 	Apprentice, and;</a:t>
            </a:r>
          </a:p>
          <a:p>
            <a:pPr marL="287338" lvl="5"/>
            <a:r>
              <a:rPr lang="en-US" sz="2000" dirty="0">
                <a:latin typeface="Montserrat" panose="020B0604020202020204" charset="0"/>
              </a:rPr>
              <a:t>	Laborer</a:t>
            </a:r>
          </a:p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600" dirty="0">
              <a:latin typeface="Montserrat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79CCA0-3702-4302-BD3C-C555679E27EF}"/>
              </a:ext>
            </a:extLst>
          </p:cNvPr>
          <p:cNvSpPr/>
          <p:nvPr/>
        </p:nvSpPr>
        <p:spPr>
          <a:xfrm>
            <a:off x="121866" y="947769"/>
            <a:ext cx="95676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Montserrat" panose="020B0604020202020204" charset="0"/>
              </a:rPr>
              <a:t>BOOK 1 AND BOOK 2 HIGHLIGHTS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85E2335-FACE-460A-A051-D10384B06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866" y="6278883"/>
            <a:ext cx="2064349" cy="5034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01715F-B021-45B0-820F-8F2F47AFC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5340" y="1753905"/>
            <a:ext cx="6805461" cy="51040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37A38A-331B-4DF7-9E35-A9B2D592417E}"/>
              </a:ext>
            </a:extLst>
          </p:cNvPr>
          <p:cNvSpPr txBox="1"/>
          <p:nvPr/>
        </p:nvSpPr>
        <p:spPr>
          <a:xfrm>
            <a:off x="5334000" y="1702633"/>
            <a:ext cx="4876800" cy="96436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4">
              <a:spcBef>
                <a:spcPts val="800"/>
              </a:spcBef>
            </a:pPr>
            <a:r>
              <a:rPr lang="en-US" sz="2500" dirty="0">
                <a:solidFill>
                  <a:srgbClr val="F66F00"/>
                </a:solidFill>
                <a:latin typeface="Montserrat" panose="020B0604020202020204" charset="0"/>
              </a:rPr>
              <a:t>City Residency &amp;</a:t>
            </a:r>
          </a:p>
          <a:p>
            <a:pPr lvl="4">
              <a:spcBef>
                <a:spcPts val="800"/>
              </a:spcBef>
            </a:pPr>
            <a:r>
              <a:rPr lang="en-US" sz="2500" dirty="0">
                <a:solidFill>
                  <a:srgbClr val="F66F00"/>
                </a:solidFill>
                <a:latin typeface="Montserrat" panose="020B0604020202020204" charset="0"/>
              </a:rPr>
              <a:t>Community Hiring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6E26E5-30B3-407B-A5BE-481777948C77}"/>
              </a:ext>
            </a:extLst>
          </p:cNvPr>
          <p:cNvSpPr txBox="1"/>
          <p:nvPr/>
        </p:nvSpPr>
        <p:spPr>
          <a:xfrm>
            <a:off x="153914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Highlights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DDEFCF-F756-402B-A2F2-E055400E0A1E}"/>
              </a:ext>
            </a:extLst>
          </p:cNvPr>
          <p:cNvSpPr/>
          <p:nvPr/>
        </p:nvSpPr>
        <p:spPr>
          <a:xfrm>
            <a:off x="5334000" y="2667000"/>
            <a:ext cx="16002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83572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31D4820-57B5-401C-964B-E4A66E832D9F}"/>
              </a:ext>
            </a:extLst>
          </p:cNvPr>
          <p:cNvSpPr txBox="1"/>
          <p:nvPr/>
        </p:nvSpPr>
        <p:spPr>
          <a:xfrm>
            <a:off x="153914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Highlights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6DFA9C-A2A4-4863-A79B-2C1620991BE6}"/>
              </a:ext>
            </a:extLst>
          </p:cNvPr>
          <p:cNvSpPr/>
          <p:nvPr/>
        </p:nvSpPr>
        <p:spPr>
          <a:xfrm>
            <a:off x="8763000" y="3307466"/>
            <a:ext cx="3156633" cy="9643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4" algn="ctr">
              <a:spcBef>
                <a:spcPts val="800"/>
              </a:spcBef>
            </a:pPr>
            <a:r>
              <a:rPr lang="en-US" sz="2500" dirty="0">
                <a:solidFill>
                  <a:srgbClr val="F66F00"/>
                </a:solidFill>
                <a:latin typeface="Montserrat" panose="020B0604020202020204" charset="0"/>
              </a:rPr>
              <a:t>Community Hiring</a:t>
            </a:r>
          </a:p>
          <a:p>
            <a:pPr lvl="4" algn="ctr">
              <a:spcBef>
                <a:spcPts val="800"/>
              </a:spcBef>
            </a:pPr>
            <a:r>
              <a:rPr lang="en-US" sz="2500" dirty="0">
                <a:solidFill>
                  <a:srgbClr val="F66F00"/>
                </a:solidFill>
                <a:latin typeface="Montserrat" panose="020B0604020202020204" charset="0"/>
              </a:rPr>
              <a:t>MAP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209B170-81DD-4691-BB62-6ADC605B0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00" y="6181207"/>
            <a:ext cx="2064349" cy="503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194A28-97C1-479F-949E-1A8A223C2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637" y="914400"/>
            <a:ext cx="5084496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62927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6DFA9C-A2A4-4863-A79B-2C1620991BE6}"/>
              </a:ext>
            </a:extLst>
          </p:cNvPr>
          <p:cNvSpPr/>
          <p:nvPr/>
        </p:nvSpPr>
        <p:spPr>
          <a:xfrm>
            <a:off x="4114800" y="886138"/>
            <a:ext cx="34507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 algn="ctr">
              <a:spcBef>
                <a:spcPts val="800"/>
              </a:spcBef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THE BID FORM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FB68CA-1516-41B5-B1F5-138390ADDFAA}"/>
              </a:ext>
            </a:extLst>
          </p:cNvPr>
          <p:cNvSpPr txBox="1"/>
          <p:nvPr/>
        </p:nvSpPr>
        <p:spPr>
          <a:xfrm>
            <a:off x="153914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Highlights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CDDA6BD-6BB1-4A73-AA12-D4CB4E988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53600" y="6328635"/>
            <a:ext cx="2064349" cy="5034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C93D67-B9FC-4D64-9FFF-BE0F8FF6E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423" y="1327211"/>
            <a:ext cx="6848567" cy="548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68040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6DFA9C-A2A4-4863-A79B-2C1620991BE6}"/>
              </a:ext>
            </a:extLst>
          </p:cNvPr>
          <p:cNvSpPr/>
          <p:nvPr/>
        </p:nvSpPr>
        <p:spPr>
          <a:xfrm>
            <a:off x="1828800" y="833643"/>
            <a:ext cx="85343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 algn="ctr">
              <a:spcBef>
                <a:spcPts val="800"/>
              </a:spcBef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THE BID FORM – SCHEDULE OF PRICES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FB68CA-1516-41B5-B1F5-138390ADDFAA}"/>
              </a:ext>
            </a:extLst>
          </p:cNvPr>
          <p:cNvSpPr txBox="1"/>
          <p:nvPr/>
        </p:nvSpPr>
        <p:spPr>
          <a:xfrm>
            <a:off x="153914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Highlights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CDDA6BD-6BB1-4A73-AA12-D4CB4E988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53600" y="6328635"/>
            <a:ext cx="2064349" cy="503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1C73FE-ADA3-418A-84BA-AF77BD856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1347588"/>
            <a:ext cx="5942111" cy="534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11497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F76342E-2FB8-49F3-905F-19DDB2893153}"/>
              </a:ext>
            </a:extLst>
          </p:cNvPr>
          <p:cNvSpPr txBox="1"/>
          <p:nvPr/>
        </p:nvSpPr>
        <p:spPr>
          <a:xfrm>
            <a:off x="153914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Highlights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CDDA6BD-6BB1-4A73-AA12-D4CB4E988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29800" y="6096000"/>
            <a:ext cx="2064349" cy="5034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3750F8-0017-459B-A004-56FEA66C1EDB}"/>
              </a:ext>
            </a:extLst>
          </p:cNvPr>
          <p:cNvSpPr/>
          <p:nvPr/>
        </p:nvSpPr>
        <p:spPr>
          <a:xfrm>
            <a:off x="7239000" y="2057400"/>
            <a:ext cx="38013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 algn="ctr">
              <a:spcBef>
                <a:spcPts val="800"/>
              </a:spcBef>
            </a:pPr>
            <a:r>
              <a:rPr lang="en-US" sz="2000" dirty="0">
                <a:solidFill>
                  <a:srgbClr val="F66F00"/>
                </a:solidFill>
                <a:latin typeface="Montserrat" panose="020B0604020202020204" charset="0"/>
              </a:rPr>
              <a:t>AWARD CRITERIA FIGURE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12CB93-C978-4155-BFB7-1B9398F51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666" y="878271"/>
            <a:ext cx="4856134" cy="595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732881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9508C18-6D68-4FF9-96DA-6414E5EE4AFB}"/>
              </a:ext>
            </a:extLst>
          </p:cNvPr>
          <p:cNvSpPr txBox="1"/>
          <p:nvPr/>
        </p:nvSpPr>
        <p:spPr>
          <a:xfrm>
            <a:off x="153914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Highlights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9DB828-8861-46B2-96CA-B9353B0BD386}"/>
              </a:ext>
            </a:extLst>
          </p:cNvPr>
          <p:cNvSpPr/>
          <p:nvPr/>
        </p:nvSpPr>
        <p:spPr>
          <a:xfrm>
            <a:off x="179648" y="1981200"/>
            <a:ext cx="9954951" cy="3263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/>
            <a:r>
              <a:rPr lang="en-US" sz="2500" dirty="0">
                <a:solidFill>
                  <a:srgbClr val="F66F00"/>
                </a:solidFill>
                <a:latin typeface="Montserrat" panose="020B0604020202020204" charset="0"/>
              </a:rPr>
              <a:t>Basis of Award </a:t>
            </a:r>
            <a:r>
              <a:rPr lang="en-US" sz="1800" dirty="0">
                <a:latin typeface="Montserrat" panose="020B0604020202020204" charset="0"/>
              </a:rPr>
              <a:t>(Book 1, Page 10)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Montserrat" panose="020B0604020202020204" charset="0"/>
              </a:rPr>
              <a:t>Award will be made to the responsible Bidder submitting the Lowest Award Criteria Figure and otherwise responsive to all the requirements of the Contract Documents.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Montserrat" panose="020B0604020202020204" charset="0"/>
              </a:rPr>
              <a:t>Bidder’s pricing for each line item should carry its share of the costs of work, plus its share of overhead and profit.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Montserrat" panose="020B0604020202020204" charset="0"/>
              </a:rPr>
              <a:t>Bids that the PBC considers to be materially unbalanced will be rejected.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800" dirty="0">
                <a:latin typeface="Montserrat" panose="020B0604020202020204" charset="0"/>
              </a:rPr>
              <a:t>Firms are required to fill out the entire BID FORM to be considered responsive.</a:t>
            </a:r>
          </a:p>
          <a:p>
            <a:endParaRPr lang="en-US" sz="1800" dirty="0">
              <a:highlight>
                <a:srgbClr val="FFFF00"/>
              </a:highlight>
              <a:latin typeface="Montserrat" panose="020B0604020202020204" charset="0"/>
            </a:endParaRPr>
          </a:p>
          <a:p>
            <a:pPr marL="630238" lvl="4" indent="-342900">
              <a:buFont typeface="Wingdings" panose="05000000000000000000" pitchFamily="2" charset="2"/>
              <a:buChar char="§"/>
            </a:pPr>
            <a:endParaRPr lang="en-US" sz="2000" dirty="0">
              <a:latin typeface="Montserrat" panose="020B0604020202020204" charset="0"/>
            </a:endParaRPr>
          </a:p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600" dirty="0">
              <a:latin typeface="Montserrat" panose="020B060402020202020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89F3AD-D8B8-438B-A39F-07EA052E6BB4}"/>
              </a:ext>
            </a:extLst>
          </p:cNvPr>
          <p:cNvSpPr/>
          <p:nvPr/>
        </p:nvSpPr>
        <p:spPr>
          <a:xfrm>
            <a:off x="153913" y="1046019"/>
            <a:ext cx="95676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Montserrat" panose="020B0604020202020204" charset="0"/>
              </a:rPr>
              <a:t>BOOK 1 AND BOOK 2 HIGHLIGHTS 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91FD2500-E177-4E17-8938-66BB4658C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7399" y="5943600"/>
            <a:ext cx="2064349" cy="50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06193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342DC95-5309-4198-AF90-F85487ABA08A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Compliance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5C2EC0-CBEE-495E-9705-1E46A65A472E}"/>
              </a:ext>
            </a:extLst>
          </p:cNvPr>
          <p:cNvSpPr txBox="1"/>
          <p:nvPr/>
        </p:nvSpPr>
        <p:spPr>
          <a:xfrm>
            <a:off x="152400" y="1002715"/>
            <a:ext cx="4855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66F00"/>
                </a:solidFill>
                <a:latin typeface="Montserrat" panose="020B0604020202020204" charset="0"/>
              </a:rPr>
              <a:t>MBE/WBE PARTICIPATION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292B29-6B1A-49EB-B596-E31B73E56D55}"/>
              </a:ext>
            </a:extLst>
          </p:cNvPr>
          <p:cNvSpPr/>
          <p:nvPr/>
        </p:nvSpPr>
        <p:spPr>
          <a:xfrm>
            <a:off x="152400" y="2390755"/>
            <a:ext cx="5452134" cy="3824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457200" algn="l"/>
                <a:tab pos="685800" algn="l"/>
                <a:tab pos="5486400" algn="r"/>
              </a:tabLst>
            </a:pPr>
            <a:r>
              <a:rPr lang="en-US" sz="2500" dirty="0">
                <a:solidFill>
                  <a:srgbClr val="F66F00"/>
                </a:solidFill>
                <a:latin typeface="Montserrat" panose="020B0604020202020204" charset="0"/>
              </a:rPr>
              <a:t>MBE/WBE Goal</a:t>
            </a:r>
          </a:p>
          <a:p>
            <a:pPr marR="457200" algn="just">
              <a:spcAft>
                <a:spcPts val="800"/>
              </a:spcAft>
              <a:tabLst>
                <a:tab pos="457200" algn="l"/>
                <a:tab pos="685800" algn="l"/>
                <a:tab pos="5486400" algn="r"/>
              </a:tabLst>
            </a:pPr>
            <a:r>
              <a:rPr lang="en-US" sz="2000" dirty="0">
                <a:solidFill>
                  <a:srgbClr val="0070C0"/>
                </a:solidFill>
                <a:latin typeface="Montserrat" panose="020B0604020202020204" charset="0"/>
              </a:rPr>
              <a:t>26%</a:t>
            </a:r>
            <a:r>
              <a:rPr lang="en-US" sz="2000" dirty="0">
                <a:solidFill>
                  <a:schemeClr val="tx1"/>
                </a:solidFill>
                <a:latin typeface="Montserrat" panose="020B0604020202020204" charset="0"/>
              </a:rPr>
              <a:t>,</a:t>
            </a:r>
            <a:r>
              <a:rPr lang="en-US" sz="2000" dirty="0">
                <a:solidFill>
                  <a:srgbClr val="0070C0"/>
                </a:solidFill>
                <a:latin typeface="Montserrat" panose="020B060402020202020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Montserrat" panose="020B0604020202020204" charset="0"/>
              </a:rPr>
              <a:t>MBE</a:t>
            </a:r>
          </a:p>
          <a:p>
            <a:pPr marR="457200" algn="just">
              <a:spcAft>
                <a:spcPts val="800"/>
              </a:spcAft>
              <a:tabLst>
                <a:tab pos="457200" algn="l"/>
                <a:tab pos="685800" algn="l"/>
                <a:tab pos="5486400" algn="r"/>
              </a:tabLst>
            </a:pPr>
            <a:r>
              <a:rPr lang="en-US" sz="2000" dirty="0">
                <a:solidFill>
                  <a:srgbClr val="0070C0"/>
                </a:solidFill>
                <a:latin typeface="Montserrat" panose="020B0604020202020204" charset="0"/>
              </a:rPr>
              <a:t>6%</a:t>
            </a:r>
            <a:r>
              <a:rPr lang="en-US" sz="2000" dirty="0">
                <a:solidFill>
                  <a:schemeClr val="tx1"/>
                </a:solidFill>
                <a:latin typeface="Montserrat" panose="020B0604020202020204" charset="0"/>
              </a:rPr>
              <a:t>,</a:t>
            </a:r>
            <a:r>
              <a:rPr lang="en-US" sz="2000" dirty="0">
                <a:solidFill>
                  <a:srgbClr val="0070C0"/>
                </a:solidFill>
                <a:latin typeface="Montserrat" panose="020B060402020202020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Montserrat" panose="020B0604020202020204" charset="0"/>
              </a:rPr>
              <a:t>WBE</a:t>
            </a:r>
          </a:p>
          <a:p>
            <a:pPr marR="457200" algn="just">
              <a:spcAft>
                <a:spcPts val="800"/>
              </a:spcAft>
              <a:tabLst>
                <a:tab pos="457200" algn="l"/>
                <a:tab pos="685800" algn="l"/>
                <a:tab pos="5486400" algn="r"/>
              </a:tabLst>
            </a:pPr>
            <a:endParaRPr lang="en-US" sz="2000" dirty="0">
              <a:solidFill>
                <a:schemeClr val="tx1"/>
              </a:solidFill>
              <a:latin typeface="Montserrat" panose="020B0604020202020204" charset="0"/>
            </a:endParaRPr>
          </a:p>
          <a:p>
            <a:pPr marR="457200" algn="just">
              <a:spcAft>
                <a:spcPts val="800"/>
              </a:spcAft>
              <a:tabLst>
                <a:tab pos="457200" algn="l"/>
                <a:tab pos="685800" algn="l"/>
                <a:tab pos="5486400" algn="r"/>
              </a:tabLst>
            </a:pPr>
            <a:endParaRPr lang="en-US" sz="2000" dirty="0">
              <a:solidFill>
                <a:schemeClr val="tx1"/>
              </a:solidFill>
              <a:latin typeface="Montserrat" panose="020B0604020202020204" charset="0"/>
            </a:endParaRPr>
          </a:p>
          <a:p>
            <a:pPr marR="457200" algn="just">
              <a:spcAft>
                <a:spcPts val="800"/>
              </a:spcAft>
              <a:tabLst>
                <a:tab pos="457200" algn="l"/>
                <a:tab pos="685800" algn="l"/>
                <a:tab pos="5486400" algn="r"/>
              </a:tabLst>
            </a:pPr>
            <a:endParaRPr lang="en-US" sz="2000" dirty="0">
              <a:solidFill>
                <a:schemeClr val="tx1"/>
              </a:solidFill>
              <a:latin typeface="Montserrat" panose="020B0604020202020204" charset="0"/>
            </a:endParaRPr>
          </a:p>
          <a:p>
            <a:pPr marR="457200" algn="just">
              <a:lnSpc>
                <a:spcPct val="115000"/>
              </a:lnSpc>
              <a:tabLst>
                <a:tab pos="457200" algn="l"/>
                <a:tab pos="685800" algn="l"/>
                <a:tab pos="5486400" algn="r"/>
              </a:tabLst>
            </a:pPr>
            <a:r>
              <a:rPr lang="en-US" sz="2500" dirty="0">
                <a:solidFill>
                  <a:srgbClr val="F66F00"/>
                </a:solidFill>
                <a:latin typeface="Montserrat" panose="020B0604020202020204" charset="0"/>
              </a:rPr>
              <a:t>MBE/WBE Special Conditions</a:t>
            </a:r>
          </a:p>
          <a:p>
            <a:pPr marR="457200" algn="just">
              <a:spcAft>
                <a:spcPts val="800"/>
              </a:spcAft>
              <a:tabLst>
                <a:tab pos="457200" algn="l"/>
                <a:tab pos="685800" algn="l"/>
                <a:tab pos="5486400" algn="r"/>
              </a:tabLst>
            </a:pPr>
            <a:r>
              <a:rPr lang="en-US" sz="2000" dirty="0">
                <a:solidFill>
                  <a:schemeClr val="tx1"/>
                </a:solidFill>
                <a:latin typeface="Montserrat" panose="020B0604020202020204" charset="0"/>
              </a:rPr>
              <a:t>Book 2, Article 23</a:t>
            </a:r>
          </a:p>
          <a:p>
            <a:pPr marR="457200" algn="just">
              <a:tabLst>
                <a:tab pos="457200" algn="l"/>
                <a:tab pos="685800" algn="l"/>
                <a:tab pos="5486400" algn="r"/>
              </a:tabLst>
            </a:pPr>
            <a:endParaRPr lang="en-US" sz="25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AF4FD8C-412A-420E-B543-837F44CC2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29800" y="5963129"/>
            <a:ext cx="2064349" cy="5034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6144CE-AD4F-4C09-92C4-FC1823072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9817" y="1365088"/>
            <a:ext cx="6737058" cy="46481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4090FA-F5BD-4BA9-A5E1-05386B63CBB4}"/>
              </a:ext>
            </a:extLst>
          </p:cNvPr>
          <p:cNvSpPr txBox="1"/>
          <p:nvPr/>
        </p:nvSpPr>
        <p:spPr>
          <a:xfrm>
            <a:off x="165189" y="3689187"/>
            <a:ext cx="4570790" cy="1227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457200" algn="l"/>
                <a:tab pos="685800" algn="l"/>
                <a:tab pos="5486400" algn="r"/>
              </a:tabLst>
            </a:pPr>
            <a:r>
              <a:rPr lang="en-US" sz="2500" dirty="0">
                <a:solidFill>
                  <a:srgbClr val="F66F00"/>
                </a:solidFill>
                <a:latin typeface="Montserrat" panose="020B0604020202020204" charset="0"/>
              </a:rPr>
              <a:t>MBE/WBE Certifications</a:t>
            </a:r>
          </a:p>
          <a:p>
            <a:pPr marL="230188" marR="457200" indent="-230188" algn="just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5486400" algn="r"/>
              </a:tabLst>
            </a:pPr>
            <a:r>
              <a:rPr lang="en-US" sz="2000" dirty="0">
                <a:solidFill>
                  <a:schemeClr val="tx1"/>
                </a:solidFill>
                <a:latin typeface="Montserrat" panose="020B0604020202020204" charset="0"/>
              </a:rPr>
              <a:t>City of Chicago</a:t>
            </a:r>
          </a:p>
          <a:p>
            <a:pPr marL="230188" marR="457200" indent="-230188" algn="just">
              <a:spcAft>
                <a:spcPts val="600"/>
              </a:spcAft>
              <a:buFont typeface="Wingdings" panose="05000000000000000000" pitchFamily="2" charset="2"/>
              <a:buChar char="§"/>
              <a:tabLst>
                <a:tab pos="5486400" algn="r"/>
              </a:tabLst>
            </a:pPr>
            <a:r>
              <a:rPr lang="en-US" sz="2000" dirty="0">
                <a:solidFill>
                  <a:schemeClr val="tx1"/>
                </a:solidFill>
                <a:latin typeface="Montserrat" panose="020B0604020202020204" charset="0"/>
              </a:rPr>
              <a:t>Cook County</a:t>
            </a:r>
          </a:p>
        </p:txBody>
      </p:sp>
    </p:spTree>
    <p:extLst>
      <p:ext uri="{BB962C8B-B14F-4D97-AF65-F5344CB8AC3E}">
        <p14:creationId xmlns:p14="http://schemas.microsoft.com/office/powerpoint/2010/main" val="1437348629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85C2EC0-CBEE-495E-9705-1E46A65A472E}"/>
              </a:ext>
            </a:extLst>
          </p:cNvPr>
          <p:cNvSpPr txBox="1"/>
          <p:nvPr/>
        </p:nvSpPr>
        <p:spPr>
          <a:xfrm>
            <a:off x="152399" y="1002715"/>
            <a:ext cx="4855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66F00"/>
                </a:solidFill>
                <a:latin typeface="Montserrat" panose="020B0604020202020204" charset="0"/>
              </a:rPr>
              <a:t>MBE/WBE </a:t>
            </a:r>
          </a:p>
          <a:p>
            <a:r>
              <a:rPr lang="en-US" sz="4000" dirty="0">
                <a:solidFill>
                  <a:srgbClr val="F66F00"/>
                </a:solidFill>
                <a:latin typeface="Montserrat" panose="020B0604020202020204" charset="0"/>
              </a:rPr>
              <a:t>COMPLIANCE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0" y="2414467"/>
            <a:ext cx="6839243" cy="265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Documentation and Monitoring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B2Gnow: MBE/WBE Compliance monitoring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Established Business, Manufacturers, Suppliers, and Brokers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Schedule 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Schedule C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7399" y="5943600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Compliance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635523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685800" y="3420291"/>
            <a:ext cx="3048000" cy="585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20B0604020202020204" charset="0"/>
              </a:rPr>
              <a:t>Schedule D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8617" y="5943600"/>
            <a:ext cx="2064349" cy="5034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5C2EC0-CBEE-495E-9705-1E46A65A472E}"/>
              </a:ext>
            </a:extLst>
          </p:cNvPr>
          <p:cNvSpPr txBox="1"/>
          <p:nvPr/>
        </p:nvSpPr>
        <p:spPr>
          <a:xfrm>
            <a:off x="1398" y="1002714"/>
            <a:ext cx="4855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66F00"/>
                </a:solidFill>
                <a:latin typeface="Montserrat" panose="020B0604020202020204" charset="0"/>
              </a:rPr>
              <a:t>MBE/WBE </a:t>
            </a:r>
          </a:p>
          <a:p>
            <a:r>
              <a:rPr lang="en-US" sz="4000" dirty="0">
                <a:solidFill>
                  <a:srgbClr val="F66F00"/>
                </a:solidFill>
                <a:latin typeface="Montserrat" panose="020B0604020202020204" charset="0"/>
              </a:rPr>
              <a:t>COMPLIANCE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63B791-79E1-4F09-902D-DAC5C0C78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600" y="1432450"/>
            <a:ext cx="4187890" cy="53907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7666DB-8F3A-4B25-A915-DD49DC2936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0" y="1467284"/>
            <a:ext cx="4208619" cy="42388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7A9251-DFDA-4934-8837-04A26441059A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Compliance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649403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883319" y="3409406"/>
            <a:ext cx="3048000" cy="585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Montserrat" panose="020B0604020202020204" charset="0"/>
              </a:rPr>
              <a:t>Schedule C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8617" y="5943600"/>
            <a:ext cx="2064349" cy="5034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5C2EC0-CBEE-495E-9705-1E46A65A472E}"/>
              </a:ext>
            </a:extLst>
          </p:cNvPr>
          <p:cNvSpPr txBox="1"/>
          <p:nvPr/>
        </p:nvSpPr>
        <p:spPr>
          <a:xfrm>
            <a:off x="152399" y="1002715"/>
            <a:ext cx="4855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66F00"/>
                </a:solidFill>
                <a:latin typeface="Montserrat" panose="020B0604020202020204" charset="0"/>
              </a:rPr>
              <a:t>MBE/WBE </a:t>
            </a:r>
          </a:p>
          <a:p>
            <a:r>
              <a:rPr lang="en-US" sz="4000" dirty="0">
                <a:solidFill>
                  <a:srgbClr val="F66F00"/>
                </a:solidFill>
                <a:latin typeface="Montserrat" panose="020B0604020202020204" charset="0"/>
              </a:rPr>
              <a:t>COMPLIANCE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5F2624-98CD-4080-872A-CD72BF733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1319" y="1570722"/>
            <a:ext cx="4019941" cy="49155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97E31C-2D39-4C98-B537-2AA12F6F2E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5917" y="1592493"/>
            <a:ext cx="3634263" cy="51861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F31770-03E6-40EA-AF17-65EEA9556DCA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Compliance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461281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70">
            <a:extLst>
              <a:ext uri="{FF2B5EF4-FFF2-40B4-BE49-F238E27FC236}">
                <a16:creationId xmlns:a16="http://schemas.microsoft.com/office/drawing/2014/main" id="{DD95BB41-7935-418B-9B22-DE3CEC9F4E0E}"/>
              </a:ext>
            </a:extLst>
          </p:cNvPr>
          <p:cNvSpPr txBox="1">
            <a:spLocks/>
          </p:cNvSpPr>
          <p:nvPr/>
        </p:nvSpPr>
        <p:spPr>
          <a:xfrm>
            <a:off x="762000" y="990600"/>
            <a:ext cx="10439400" cy="262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ct val="100000"/>
              <a:buFont typeface="Montserrat"/>
              <a:buNone/>
              <a:defRPr sz="3000" b="1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4800" dirty="0">
                <a:solidFill>
                  <a:srgbClr val="FFFFFF"/>
                </a:solidFill>
              </a:rPr>
              <a:t>Works Progress Administration (“WPA”) Streets Reconstruction Medill Avenue</a:t>
            </a:r>
          </a:p>
          <a:p>
            <a:pPr algn="ctr"/>
            <a:r>
              <a:rPr lang="en-US" sz="4000" dirty="0">
                <a:solidFill>
                  <a:srgbClr val="FFFFFF"/>
                </a:solidFill>
              </a:rPr>
              <a:t>C1603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ACD0DB-7EB7-4086-96D3-795695F66EC9}"/>
              </a:ext>
            </a:extLst>
          </p:cNvPr>
          <p:cNvSpPr txBox="1"/>
          <p:nvPr/>
        </p:nvSpPr>
        <p:spPr>
          <a:xfrm>
            <a:off x="2552700" y="4419600"/>
            <a:ext cx="6858000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solidFill>
                  <a:srgbClr val="FFFFFF"/>
                </a:solidFill>
                <a:latin typeface="Montserrat" panose="020B0604020202020204" charset="0"/>
              </a:rPr>
              <a:t>Pre-Bid and Technical Review Meeting</a:t>
            </a:r>
          </a:p>
          <a:p>
            <a:pPr algn="ctr"/>
            <a:r>
              <a:rPr lang="en-US" sz="2500" dirty="0">
                <a:solidFill>
                  <a:srgbClr val="FFFFFF"/>
                </a:solidFill>
                <a:latin typeface="Montserrat" panose="020B0604020202020204" charset="0"/>
              </a:rPr>
              <a:t>September 14, 2022 at 10:00am </a:t>
            </a:r>
            <a:endParaRPr lang="en" sz="2500" dirty="0">
              <a:solidFill>
                <a:srgbClr val="FFFFFF"/>
              </a:solidFill>
              <a:latin typeface="Montserrat" panose="020B0604020202020204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804841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9950CE26-1DBC-4E6B-B9E8-556D74A1D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6000" y="6019800"/>
            <a:ext cx="1905000" cy="4646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F8CAB4-613B-4D55-AA95-DB3D00A50281}"/>
              </a:ext>
            </a:extLst>
          </p:cNvPr>
          <p:cNvSpPr txBox="1"/>
          <p:nvPr/>
        </p:nvSpPr>
        <p:spPr>
          <a:xfrm>
            <a:off x="228600" y="2211160"/>
            <a:ext cx="89916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FFCC"/>
                </a:solidFill>
                <a:latin typeface="Montserrat" panose="020B0604020202020204" charset="0"/>
              </a:rPr>
              <a:t>James Borkman</a:t>
            </a:r>
          </a:p>
          <a:p>
            <a:r>
              <a:rPr lang="en-US" sz="2800" dirty="0">
                <a:solidFill>
                  <a:schemeClr val="bg1"/>
                </a:solidFill>
                <a:latin typeface="Montserrat" panose="020B0604020202020204" charset="0"/>
              </a:rPr>
              <a:t>james.borkman@cityofchicago.org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BADF5A-55A0-41F4-B20B-2D2179482129}"/>
              </a:ext>
            </a:extLst>
          </p:cNvPr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27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EEF994-464C-4D43-8D11-FF3ACB4073F8}"/>
              </a:ext>
            </a:extLst>
          </p:cNvPr>
          <p:cNvSpPr txBox="1"/>
          <p:nvPr/>
        </p:nvSpPr>
        <p:spPr>
          <a:xfrm>
            <a:off x="152400" y="152401"/>
            <a:ext cx="594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PBC CONTACT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487637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70">
            <a:extLst>
              <a:ext uri="{FF2B5EF4-FFF2-40B4-BE49-F238E27FC236}">
                <a16:creationId xmlns:a16="http://schemas.microsoft.com/office/drawing/2014/main" id="{B7AEBA06-525D-451A-9A13-0E6FA6A43F0F}"/>
              </a:ext>
            </a:extLst>
          </p:cNvPr>
          <p:cNvSpPr txBox="1">
            <a:spLocks/>
          </p:cNvSpPr>
          <p:nvPr/>
        </p:nvSpPr>
        <p:spPr>
          <a:xfrm>
            <a:off x="1524000" y="1768166"/>
            <a:ext cx="9144000" cy="262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ct val="100000"/>
              <a:buFont typeface="Montserrat"/>
              <a:buNone/>
              <a:defRPr sz="3000" b="1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4800" kern="1200" dirty="0">
                <a:solidFill>
                  <a:schemeClr val="bg1"/>
                </a:solidFill>
                <a:latin typeface="Montserrat" panose="020B0604020202020204" charset="0"/>
              </a:rPr>
              <a:t>Technical Review</a:t>
            </a:r>
            <a:endParaRPr lang="en" sz="4800" dirty="0">
              <a:solidFill>
                <a:schemeClr val="bg1"/>
              </a:solidFill>
            </a:endParaRPr>
          </a:p>
        </p:txBody>
      </p:sp>
      <p:grpSp>
        <p:nvGrpSpPr>
          <p:cNvPr id="6" name="Shape 172">
            <a:extLst>
              <a:ext uri="{FF2B5EF4-FFF2-40B4-BE49-F238E27FC236}">
                <a16:creationId xmlns:a16="http://schemas.microsoft.com/office/drawing/2014/main" id="{B4000A32-32F1-48CB-8104-9A74BC58CBFD}"/>
              </a:ext>
            </a:extLst>
          </p:cNvPr>
          <p:cNvGrpSpPr/>
          <p:nvPr/>
        </p:nvGrpSpPr>
        <p:grpSpPr>
          <a:xfrm>
            <a:off x="4692402" y="1676401"/>
            <a:ext cx="2807199" cy="2807029"/>
            <a:chOff x="3782699" y="1538287"/>
            <a:chExt cx="1578600" cy="1578600"/>
          </a:xfrm>
          <a:solidFill>
            <a:srgbClr val="00276A"/>
          </a:solidFill>
        </p:grpSpPr>
        <p:sp>
          <p:nvSpPr>
            <p:cNvPr id="7" name="Shape 173">
              <a:extLst>
                <a:ext uri="{FF2B5EF4-FFF2-40B4-BE49-F238E27FC236}">
                  <a16:creationId xmlns:a16="http://schemas.microsoft.com/office/drawing/2014/main" id="{DC000667-F5A3-405B-BAFD-41549A65FB15}"/>
                </a:ext>
              </a:extLst>
            </p:cNvPr>
            <p:cNvSpPr/>
            <p:nvPr/>
          </p:nvSpPr>
          <p:spPr>
            <a:xfrm>
              <a:off x="3782700" y="27574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Shape 174">
              <a:extLst>
                <a:ext uri="{FF2B5EF4-FFF2-40B4-BE49-F238E27FC236}">
                  <a16:creationId xmlns:a16="http://schemas.microsoft.com/office/drawing/2014/main" id="{3F520A53-AE1E-4CBA-BD07-B46DC1E3ACEC}"/>
                </a:ext>
              </a:extLst>
            </p:cNvPr>
            <p:cNvSpPr/>
            <p:nvPr/>
          </p:nvSpPr>
          <p:spPr>
            <a:xfrm rot="-5400000">
              <a:off x="5001900" y="27574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Shape 175">
              <a:extLst>
                <a:ext uri="{FF2B5EF4-FFF2-40B4-BE49-F238E27FC236}">
                  <a16:creationId xmlns:a16="http://schemas.microsoft.com/office/drawing/2014/main" id="{52766A55-FDA4-485E-8C0F-A373F4C47C63}"/>
                </a:ext>
              </a:extLst>
            </p:cNvPr>
            <p:cNvSpPr/>
            <p:nvPr/>
          </p:nvSpPr>
          <p:spPr>
            <a:xfrm rot="5400000">
              <a:off x="3782699" y="15382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Shape 176">
              <a:extLst>
                <a:ext uri="{FF2B5EF4-FFF2-40B4-BE49-F238E27FC236}">
                  <a16:creationId xmlns:a16="http://schemas.microsoft.com/office/drawing/2014/main" id="{FF8B12FD-7B9E-4432-8A60-957E101085C3}"/>
                </a:ext>
              </a:extLst>
            </p:cNvPr>
            <p:cNvSpPr/>
            <p:nvPr/>
          </p:nvSpPr>
          <p:spPr>
            <a:xfrm rot="10800000">
              <a:off x="5001899" y="15382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DF43681A-3658-49C6-A6AD-1EB19C9E4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7400" y="5943600"/>
            <a:ext cx="2064349" cy="49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00611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0" y="1066800"/>
            <a:ext cx="3810000" cy="585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Project Location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Project Overview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0" y="2895600"/>
            <a:ext cx="4038600" cy="145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Project Overview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Existing Conditions</a:t>
            </a:r>
          </a:p>
          <a:p>
            <a:pPr marL="285750" lvl="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Proposed Conditions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/>
          <a:srcRect r="20741"/>
          <a:stretch/>
        </p:blipFill>
        <p:spPr>
          <a:xfrm>
            <a:off x="3810000" y="1066800"/>
            <a:ext cx="8153400" cy="527227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0" y="1148428"/>
            <a:ext cx="32004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W. Medill Avenue from N. Oak Park Avenue to N. Normandy Avenue</a:t>
            </a:r>
          </a:p>
          <a:p>
            <a:pPr marL="285750" lvl="3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077200" y="3702938"/>
            <a:ext cx="1143000" cy="335662"/>
          </a:xfrm>
          <a:prstGeom prst="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endCxn id="26" idx="1"/>
          </p:cNvCxnSpPr>
          <p:nvPr/>
        </p:nvCxnSpPr>
        <p:spPr>
          <a:xfrm>
            <a:off x="3429000" y="1402460"/>
            <a:ext cx="4648200" cy="2468309"/>
          </a:xfrm>
          <a:prstGeom prst="straightConnector1">
            <a:avLst/>
          </a:prstGeom>
          <a:ln w="28575">
            <a:solidFill>
              <a:srgbClr val="FF66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267700" y="3157068"/>
            <a:ext cx="1143000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6600"/>
                </a:solidFill>
                <a:latin typeface="Montserrat" panose="020B0604020202020204" charset="0"/>
              </a:rPr>
              <a:t>Grand Avenue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10753382" y="4258391"/>
            <a:ext cx="1600201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6600"/>
                </a:solidFill>
                <a:latin typeface="Montserrat" panose="020B0604020202020204" charset="0"/>
              </a:rPr>
              <a:t>Narragansett Avenue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7545114" y="4795973"/>
            <a:ext cx="1302339" cy="24479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6600"/>
                </a:solidFill>
                <a:latin typeface="Montserrat" panose="020B0604020202020204" charset="0"/>
              </a:rPr>
              <a:t>Oak Park Avenue</a:t>
            </a:r>
          </a:p>
        </p:txBody>
      </p:sp>
      <p:sp>
        <p:nvSpPr>
          <p:cNvPr id="15" name="TextBox 14"/>
          <p:cNvSpPr txBox="1"/>
          <p:nvPr/>
        </p:nvSpPr>
        <p:spPr>
          <a:xfrm rot="5400000">
            <a:off x="3781497" y="4374905"/>
            <a:ext cx="1216198" cy="24479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6600"/>
                </a:solidFill>
                <a:latin typeface="Montserrat" panose="020B0604020202020204" charset="0"/>
              </a:rPr>
              <a:t>Harlem Avenue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77000" y="3747658"/>
            <a:ext cx="1143000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6600"/>
                </a:solidFill>
                <a:latin typeface="Montserrat" panose="020B0604020202020204" charset="0"/>
              </a:rPr>
              <a:t>Medill Avenue</a:t>
            </a:r>
          </a:p>
        </p:txBody>
      </p:sp>
      <p:sp>
        <p:nvSpPr>
          <p:cNvPr id="17" name="TextBox 16"/>
          <p:cNvSpPr txBox="1"/>
          <p:nvPr/>
        </p:nvSpPr>
        <p:spPr>
          <a:xfrm rot="5400000">
            <a:off x="8390497" y="4791475"/>
            <a:ext cx="1448428" cy="246221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FF6600"/>
                </a:solidFill>
                <a:latin typeface="Montserrat" panose="020B0604020202020204" charset="0"/>
              </a:rPr>
              <a:t>Normandy Avenue</a:t>
            </a:r>
          </a:p>
        </p:txBody>
      </p:sp>
    </p:spTree>
    <p:extLst>
      <p:ext uri="{BB962C8B-B14F-4D97-AF65-F5344CB8AC3E}">
        <p14:creationId xmlns:p14="http://schemas.microsoft.com/office/powerpoint/2010/main" val="4231413577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1" y="1066800"/>
            <a:ext cx="3429000" cy="228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Roadway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Roadway width varies from 20’ – 32’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Three Intersections:</a:t>
            </a:r>
          </a:p>
          <a:p>
            <a:pPr marL="285750" lvl="3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Existing Conditions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845" r="4242"/>
          <a:stretch/>
        </p:blipFill>
        <p:spPr>
          <a:xfrm>
            <a:off x="4648200" y="3461692"/>
            <a:ext cx="6400800" cy="31499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1365" y="1066800"/>
            <a:ext cx="2985699" cy="228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2144" r="10902"/>
          <a:stretch/>
        </p:blipFill>
        <p:spPr>
          <a:xfrm>
            <a:off x="6324600" y="1048440"/>
            <a:ext cx="2667000" cy="22754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8319"/>
          <a:stretch/>
        </p:blipFill>
        <p:spPr>
          <a:xfrm>
            <a:off x="3162300" y="1086207"/>
            <a:ext cx="3041683" cy="2247186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4876800" y="3124200"/>
            <a:ext cx="289323" cy="2133600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801340" y="2971800"/>
            <a:ext cx="78790" cy="2209800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0515347" y="3200400"/>
            <a:ext cx="291913" cy="1968062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08285" y="2819400"/>
            <a:ext cx="2671157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2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N. Oak Park Ave</a:t>
            </a: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N. Rutherford Ave</a:t>
            </a: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N. Normandy Ave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825859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1" y="914400"/>
            <a:ext cx="3657599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Narrow roadway allows vehicles to park in the grass parkway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Poor pavement condition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Lack of curb &amp; gutter leads to standing water in the public ROW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Garages are missing driveways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Sidewalk is not present between Normandy and the nearest alley to the west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Non-Compliant ADA ramps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Existing Conditions (cont)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845" r="4242"/>
          <a:stretch/>
        </p:blipFill>
        <p:spPr>
          <a:xfrm>
            <a:off x="4648200" y="3461692"/>
            <a:ext cx="6400800" cy="31499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8745" r="10368"/>
          <a:stretch/>
        </p:blipFill>
        <p:spPr>
          <a:xfrm>
            <a:off x="3766648" y="1219200"/>
            <a:ext cx="2819400" cy="21201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9048"/>
          <a:stretch/>
        </p:blipFill>
        <p:spPr>
          <a:xfrm>
            <a:off x="6705602" y="1219200"/>
            <a:ext cx="2445462" cy="2120181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5562600" y="3124200"/>
            <a:ext cx="463242" cy="2057400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6705602" y="3048000"/>
            <a:ext cx="922307" cy="2286000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9223" r="5459"/>
          <a:stretch/>
        </p:blipFill>
        <p:spPr>
          <a:xfrm>
            <a:off x="9262734" y="1214522"/>
            <a:ext cx="2709960" cy="2124859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H="1">
            <a:off x="9703316" y="3048000"/>
            <a:ext cx="812284" cy="2133600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699523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0" y="1066800"/>
            <a:ext cx="6172200" cy="2700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Traffic Circle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Existing traffic circle in the Medill Avenue and Rutherford Avenue intersection.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The traffic circle is to be maintained and protected by the contractor during construction per the contract documents.</a:t>
            </a:r>
            <a:endParaRPr lang="en-US" sz="24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" y="6114683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Existing Conditions (cont)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6858" t="12966" r="10609"/>
          <a:stretch/>
        </p:blipFill>
        <p:spPr>
          <a:xfrm>
            <a:off x="7239000" y="1295400"/>
            <a:ext cx="4387491" cy="29926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3858064"/>
            <a:ext cx="4191000" cy="25083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43200" y="3767539"/>
            <a:ext cx="1066800" cy="42346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495800" y="4953000"/>
            <a:ext cx="602651" cy="609600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5" idx="3"/>
            <a:endCxn id="9" idx="1"/>
          </p:cNvCxnSpPr>
          <p:nvPr/>
        </p:nvCxnSpPr>
        <p:spPr>
          <a:xfrm>
            <a:off x="3810000" y="3979270"/>
            <a:ext cx="774056" cy="1063004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7289925"/>
      </p:ext>
    </p:extLst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399" y="1066800"/>
            <a:ext cx="7265239" cy="3116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Roadway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Widen roadway to 30’ width and install curb &amp; gutter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Reconstruct or construct new driveways and alley aprons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Install new catch basins and sewer laterals to connect to the existing sewer mainline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Proposed Conditions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038" y="3657600"/>
            <a:ext cx="6400800" cy="14973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5193322"/>
            <a:ext cx="8308893" cy="15171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t="48092"/>
          <a:stretch/>
        </p:blipFill>
        <p:spPr>
          <a:xfrm>
            <a:off x="9753600" y="1600200"/>
            <a:ext cx="2254979" cy="14819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b="53299"/>
          <a:stretch/>
        </p:blipFill>
        <p:spPr>
          <a:xfrm>
            <a:off x="7417638" y="1593294"/>
            <a:ext cx="2254979" cy="13333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1906" y="3131058"/>
            <a:ext cx="2227912" cy="18651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249818" y="5715000"/>
            <a:ext cx="875382" cy="732098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021906" y="3131058"/>
            <a:ext cx="2227912" cy="186512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0058400" y="4996179"/>
            <a:ext cx="381000" cy="718821"/>
          </a:xfrm>
          <a:prstGeom prst="straightConnector1">
            <a:avLst/>
          </a:prstGeom>
          <a:ln w="38100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123198"/>
      </p:ext>
    </p:extLst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0" y="1066800"/>
            <a:ext cx="8229600" cy="585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Medill and Oak Park Resurfacing</a:t>
            </a:r>
            <a:endParaRPr lang="en-US" sz="18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Proposed Conditions (cont)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2050" y="2362200"/>
            <a:ext cx="6991350" cy="3819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4350" y="1105085"/>
            <a:ext cx="3371850" cy="12001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0" y="1674346"/>
            <a:ext cx="4495800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Contractor is responsible for resurfacing in the Medill Avenue and Oak Park Avenue intersection, up to the limits shown in the contract documents.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This work is needed due to a resurfacing agreement between CDOT and CDWM.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8229600" y="3400148"/>
            <a:ext cx="2396971" cy="2139518"/>
          </a:xfrm>
          <a:custGeom>
            <a:avLst/>
            <a:gdLst>
              <a:gd name="connsiteX0" fmla="*/ 0 w 2396971"/>
              <a:gd name="connsiteY0" fmla="*/ 0 h 2139518"/>
              <a:gd name="connsiteX1" fmla="*/ 0 w 2396971"/>
              <a:gd name="connsiteY1" fmla="*/ 1136341 h 2139518"/>
              <a:gd name="connsiteX2" fmla="*/ 630314 w 2396971"/>
              <a:gd name="connsiteY2" fmla="*/ 1136341 h 2139518"/>
              <a:gd name="connsiteX3" fmla="*/ 1020932 w 2396971"/>
              <a:gd name="connsiteY3" fmla="*/ 1473693 h 2139518"/>
              <a:gd name="connsiteX4" fmla="*/ 1020932 w 2396971"/>
              <a:gd name="connsiteY4" fmla="*/ 2139518 h 2139518"/>
              <a:gd name="connsiteX5" fmla="*/ 2396971 w 2396971"/>
              <a:gd name="connsiteY5" fmla="*/ 2130640 h 2139518"/>
              <a:gd name="connsiteX6" fmla="*/ 2388093 w 2396971"/>
              <a:gd name="connsiteY6" fmla="*/ 8877 h 2139518"/>
              <a:gd name="connsiteX7" fmla="*/ 0 w 2396971"/>
              <a:gd name="connsiteY7" fmla="*/ 0 h 2139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96971" h="2139518">
                <a:moveTo>
                  <a:pt x="0" y="0"/>
                </a:moveTo>
                <a:lnTo>
                  <a:pt x="0" y="1136341"/>
                </a:lnTo>
                <a:lnTo>
                  <a:pt x="630314" y="1136341"/>
                </a:lnTo>
                <a:lnTo>
                  <a:pt x="1020932" y="1473693"/>
                </a:lnTo>
                <a:lnTo>
                  <a:pt x="1020932" y="2139518"/>
                </a:lnTo>
                <a:lnTo>
                  <a:pt x="2396971" y="2130640"/>
                </a:lnTo>
                <a:cubicBezTo>
                  <a:pt x="2394012" y="1423386"/>
                  <a:pt x="2391052" y="716131"/>
                  <a:pt x="2388093" y="8877"/>
                </a:cubicBez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286750" y="1905000"/>
            <a:ext cx="685800" cy="3048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8972550" y="2203591"/>
            <a:ext cx="704850" cy="1196557"/>
          </a:xfrm>
          <a:prstGeom prst="straightConnector1">
            <a:avLst/>
          </a:prstGeom>
          <a:ln w="28575">
            <a:solidFill>
              <a:srgbClr val="FF6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522838"/>
      </p:ext>
    </p:extLst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0" y="1066800"/>
            <a:ext cx="4861728" cy="3947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Sidewalk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Install new sidewalks on Medill Avenue between Normandy Avenue and the nearest alley to the west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800" dirty="0">
                <a:latin typeface="Montserrat" panose="020B0604020202020204" charset="0"/>
              </a:rPr>
              <a:t>Proposed sidewalk on north side of Medill jogs south to avoid damaging existing mature trees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Proposed Conditions (cont)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7409"/>
          <a:stretch/>
        </p:blipFill>
        <p:spPr>
          <a:xfrm>
            <a:off x="5562600" y="1148354"/>
            <a:ext cx="5265107" cy="2378758"/>
          </a:xfrm>
          <a:prstGeom prst="rect">
            <a:avLst/>
          </a:prstGeom>
          <a:ln>
            <a:solidFill>
              <a:srgbClr val="0A3A7B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00" y="3810000"/>
            <a:ext cx="5653872" cy="27826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44421" y="6035662"/>
            <a:ext cx="4535774" cy="228601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5675026" y="4041972"/>
            <a:ext cx="4474564" cy="667062"/>
          </a:xfrm>
          <a:custGeom>
            <a:avLst/>
            <a:gdLst>
              <a:gd name="connsiteX0" fmla="*/ 0 w 4474564"/>
              <a:gd name="connsiteY0" fmla="*/ 0 h 667062"/>
              <a:gd name="connsiteX1" fmla="*/ 0 w 4474564"/>
              <a:gd name="connsiteY1" fmla="*/ 217358 h 667062"/>
              <a:gd name="connsiteX2" fmla="*/ 569626 w 4474564"/>
              <a:gd name="connsiteY2" fmla="*/ 217358 h 667062"/>
              <a:gd name="connsiteX3" fmla="*/ 1124263 w 4474564"/>
              <a:gd name="connsiteY3" fmla="*/ 667062 h 667062"/>
              <a:gd name="connsiteX4" fmla="*/ 4459574 w 4474564"/>
              <a:gd name="connsiteY4" fmla="*/ 652072 h 667062"/>
              <a:gd name="connsiteX5" fmla="*/ 4474564 w 4474564"/>
              <a:gd name="connsiteY5" fmla="*/ 487181 h 667062"/>
              <a:gd name="connsiteX6" fmla="*/ 1236689 w 4474564"/>
              <a:gd name="connsiteY6" fmla="*/ 479685 h 667062"/>
              <a:gd name="connsiteX7" fmla="*/ 659567 w 4474564"/>
              <a:gd name="connsiteY7" fmla="*/ 7495 h 667062"/>
              <a:gd name="connsiteX8" fmla="*/ 0 w 4474564"/>
              <a:gd name="connsiteY8" fmla="*/ 0 h 66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74564" h="667062">
                <a:moveTo>
                  <a:pt x="0" y="0"/>
                </a:moveTo>
                <a:lnTo>
                  <a:pt x="0" y="217358"/>
                </a:lnTo>
                <a:lnTo>
                  <a:pt x="569626" y="217358"/>
                </a:lnTo>
                <a:lnTo>
                  <a:pt x="1124263" y="667062"/>
                </a:lnTo>
                <a:lnTo>
                  <a:pt x="4459574" y="652072"/>
                </a:lnTo>
                <a:lnTo>
                  <a:pt x="4474564" y="487181"/>
                </a:lnTo>
                <a:lnTo>
                  <a:pt x="1236689" y="479685"/>
                </a:lnTo>
                <a:lnTo>
                  <a:pt x="659567" y="7495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6324600" y="1463664"/>
            <a:ext cx="3824990" cy="533400"/>
          </a:xfrm>
          <a:custGeom>
            <a:avLst/>
            <a:gdLst>
              <a:gd name="connsiteX0" fmla="*/ 0 w 4474564"/>
              <a:gd name="connsiteY0" fmla="*/ 0 h 667062"/>
              <a:gd name="connsiteX1" fmla="*/ 0 w 4474564"/>
              <a:gd name="connsiteY1" fmla="*/ 217358 h 667062"/>
              <a:gd name="connsiteX2" fmla="*/ 569626 w 4474564"/>
              <a:gd name="connsiteY2" fmla="*/ 217358 h 667062"/>
              <a:gd name="connsiteX3" fmla="*/ 1124263 w 4474564"/>
              <a:gd name="connsiteY3" fmla="*/ 667062 h 667062"/>
              <a:gd name="connsiteX4" fmla="*/ 4459574 w 4474564"/>
              <a:gd name="connsiteY4" fmla="*/ 652072 h 667062"/>
              <a:gd name="connsiteX5" fmla="*/ 4474564 w 4474564"/>
              <a:gd name="connsiteY5" fmla="*/ 487181 h 667062"/>
              <a:gd name="connsiteX6" fmla="*/ 1236689 w 4474564"/>
              <a:gd name="connsiteY6" fmla="*/ 479685 h 667062"/>
              <a:gd name="connsiteX7" fmla="*/ 659567 w 4474564"/>
              <a:gd name="connsiteY7" fmla="*/ 7495 h 667062"/>
              <a:gd name="connsiteX8" fmla="*/ 0 w 4474564"/>
              <a:gd name="connsiteY8" fmla="*/ 0 h 66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74564" h="667062">
                <a:moveTo>
                  <a:pt x="0" y="0"/>
                </a:moveTo>
                <a:lnTo>
                  <a:pt x="0" y="217358"/>
                </a:lnTo>
                <a:lnTo>
                  <a:pt x="569626" y="217358"/>
                </a:lnTo>
                <a:lnTo>
                  <a:pt x="1124263" y="667062"/>
                </a:lnTo>
                <a:lnTo>
                  <a:pt x="4459574" y="652072"/>
                </a:lnTo>
                <a:lnTo>
                  <a:pt x="4474564" y="487181"/>
                </a:lnTo>
                <a:lnTo>
                  <a:pt x="1236689" y="479685"/>
                </a:lnTo>
                <a:lnTo>
                  <a:pt x="659567" y="7495"/>
                </a:lnTo>
                <a:lnTo>
                  <a:pt x="0" y="0"/>
                </a:lnTo>
                <a:close/>
              </a:path>
            </a:pathLst>
          </a:cu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393929" y="2961809"/>
            <a:ext cx="3810000" cy="19342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7209723" y="3058521"/>
            <a:ext cx="264894" cy="3091441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9372600" y="1920864"/>
            <a:ext cx="304800" cy="2723570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632439" y="2887989"/>
            <a:ext cx="40919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Results in full pedestrian connectivity through project area</a:t>
            </a:r>
          </a:p>
        </p:txBody>
      </p:sp>
    </p:spTree>
    <p:extLst>
      <p:ext uri="{BB962C8B-B14F-4D97-AF65-F5344CB8AC3E}">
        <p14:creationId xmlns:p14="http://schemas.microsoft.com/office/powerpoint/2010/main" val="1375001585"/>
      </p:ext>
    </p:extLst>
  </p:cSld>
  <p:clrMapOvr>
    <a:masterClrMapping/>
  </p:clrMapOvr>
  <p:transition spd="slow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1" y="1066800"/>
            <a:ext cx="3332298" cy="4778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Sidewalk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Reconstruct pedestrian ramps at each intersection to meet ADA standards 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Place detectable warning tiles at each ADA ramp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Add new crosswalk pavement markings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Install new sidewalks at alley crossings</a:t>
            </a:r>
            <a:endParaRPr lang="en-US" sz="2000" dirty="0">
              <a:latin typeface="Montserrat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0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Proposed Conditions (cont)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12589"/>
          <a:stretch/>
        </p:blipFill>
        <p:spPr>
          <a:xfrm>
            <a:off x="7928701" y="1066800"/>
            <a:ext cx="3650812" cy="2286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t="-1" b="14958"/>
          <a:stretch/>
        </p:blipFill>
        <p:spPr>
          <a:xfrm>
            <a:off x="3495920" y="1061545"/>
            <a:ext cx="3962400" cy="2286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9543" r="7565"/>
          <a:stretch/>
        </p:blipFill>
        <p:spPr>
          <a:xfrm>
            <a:off x="3495920" y="3892248"/>
            <a:ext cx="3971680" cy="278441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 rot="21401272">
            <a:off x="4017410" y="2238881"/>
            <a:ext cx="2834675" cy="65157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964846" y="4671360"/>
            <a:ext cx="2834675" cy="65157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247280">
            <a:off x="9929787" y="2281453"/>
            <a:ext cx="1157006" cy="39149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915352" y="2603963"/>
            <a:ext cx="190048" cy="2501437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/>
          <a:srcRect t="17677" r="5455"/>
          <a:stretch/>
        </p:blipFill>
        <p:spPr>
          <a:xfrm>
            <a:off x="7772906" y="3876937"/>
            <a:ext cx="3962401" cy="2799726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9411711" y="5257800"/>
            <a:ext cx="1561089" cy="55902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10363200" y="2477199"/>
            <a:ext cx="115593" cy="2933001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960778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D007C06-31BE-43EB-9B54-51AF6768E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7400" y="5943600"/>
            <a:ext cx="2064349" cy="4992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7D5590-E33D-4292-9705-B0980F42E2CA}"/>
              </a:ext>
            </a:extLst>
          </p:cNvPr>
          <p:cNvSpPr txBox="1"/>
          <p:nvPr/>
        </p:nvSpPr>
        <p:spPr>
          <a:xfrm>
            <a:off x="228600" y="17524"/>
            <a:ext cx="64941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Montserrat" panose="020B0604020202020204" charset="0"/>
                <a:ea typeface="Source Sans Pro Semibold" panose="020B0603030403020204" pitchFamily="34" charset="0"/>
              </a:rPr>
              <a:t>AGENDA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EF323F6-6607-458F-8E16-CE14629EE1D1}"/>
              </a:ext>
            </a:extLst>
          </p:cNvPr>
          <p:cNvGrpSpPr/>
          <p:nvPr/>
        </p:nvGrpSpPr>
        <p:grpSpPr>
          <a:xfrm>
            <a:off x="2438401" y="1447800"/>
            <a:ext cx="7111055" cy="3476786"/>
            <a:chOff x="923531" y="1127568"/>
            <a:chExt cx="7111055" cy="34767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11F5F3-21DD-40CC-9F21-7F780905F61B}"/>
                </a:ext>
              </a:extLst>
            </p:cNvPr>
            <p:cNvSpPr txBox="1"/>
            <p:nvPr/>
          </p:nvSpPr>
          <p:spPr>
            <a:xfrm>
              <a:off x="923531" y="1127568"/>
              <a:ext cx="7111055" cy="34767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000" kern="1200" dirty="0">
                  <a:solidFill>
                    <a:schemeClr val="bg1"/>
                  </a:solidFill>
                  <a:uFill>
                    <a:solidFill>
                      <a:srgbClr val="C00000"/>
                    </a:solidFill>
                  </a:uFill>
                  <a:latin typeface="Montserrat" panose="020B0604020202020204" charset="0"/>
                  <a:ea typeface="Source Sans Pro" panose="020B0503030403020204" pitchFamily="34" charset="0"/>
                </a:rPr>
                <a:t>Introductions</a:t>
              </a:r>
            </a:p>
            <a:p>
              <a:pPr algn="ctr">
                <a:lnSpc>
                  <a:spcPct val="150000"/>
                </a:lnSpc>
              </a:pPr>
              <a:r>
                <a:rPr lang="en-US" sz="3000" kern="1200" dirty="0">
                  <a:solidFill>
                    <a:schemeClr val="bg1"/>
                  </a:solidFill>
                  <a:uFill>
                    <a:solidFill>
                      <a:srgbClr val="C00000"/>
                    </a:solidFill>
                  </a:uFill>
                  <a:latin typeface="Montserrat" panose="020B0604020202020204" charset="0"/>
                  <a:ea typeface="Source Sans Pro" panose="020B0503030403020204" pitchFamily="34" charset="0"/>
                </a:rPr>
                <a:t>Procurement Details</a:t>
              </a:r>
            </a:p>
            <a:p>
              <a:pPr algn="ctr">
                <a:lnSpc>
                  <a:spcPct val="150000"/>
                </a:lnSpc>
              </a:pPr>
              <a:r>
                <a:rPr lang="en-US" sz="3000" kern="1200" dirty="0">
                  <a:solidFill>
                    <a:schemeClr val="bg1"/>
                  </a:solidFill>
                  <a:uFill>
                    <a:solidFill>
                      <a:srgbClr val="C00000"/>
                    </a:solidFill>
                  </a:uFill>
                  <a:latin typeface="Montserrat" panose="020B0604020202020204" charset="0"/>
                  <a:ea typeface="Source Sans Pro" panose="020B0503030403020204" pitchFamily="34" charset="0"/>
                </a:rPr>
                <a:t>Compliance </a:t>
              </a:r>
            </a:p>
            <a:p>
              <a:pPr algn="ctr">
                <a:lnSpc>
                  <a:spcPct val="150000"/>
                </a:lnSpc>
              </a:pPr>
              <a:r>
                <a:rPr lang="en" sz="3000" dirty="0">
                  <a:solidFill>
                    <a:schemeClr val="bg1"/>
                  </a:solidFill>
                  <a:uFill>
                    <a:solidFill>
                      <a:srgbClr val="C00000"/>
                    </a:solidFill>
                  </a:uFill>
                  <a:latin typeface="Montserrat" panose="020B0604020202020204" charset="0"/>
                  <a:ea typeface="Source Sans Pro" panose="020B0503030403020204" pitchFamily="34" charset="0"/>
                </a:rPr>
                <a:t>Technical Review</a:t>
              </a:r>
            </a:p>
            <a:p>
              <a:pPr algn="ctr">
                <a:lnSpc>
                  <a:spcPct val="150000"/>
                </a:lnSpc>
              </a:pPr>
              <a:r>
                <a:rPr lang="en" sz="3000" dirty="0">
                  <a:solidFill>
                    <a:schemeClr val="bg1"/>
                  </a:solidFill>
                  <a:uFill>
                    <a:solidFill>
                      <a:srgbClr val="C00000"/>
                    </a:solidFill>
                  </a:uFill>
                  <a:latin typeface="Montserrat" panose="020B0604020202020204" charset="0"/>
                  <a:ea typeface="Source Sans Pro" panose="020B0503030403020204" pitchFamily="34" charset="0"/>
                </a:rPr>
                <a:t>Q&amp;A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FCD8C3F-EB35-4F9D-AD33-B13596686014}"/>
                </a:ext>
              </a:extLst>
            </p:cNvPr>
            <p:cNvCxnSpPr/>
            <p:nvPr/>
          </p:nvCxnSpPr>
          <p:spPr>
            <a:xfrm>
              <a:off x="4021858" y="1905000"/>
              <a:ext cx="914400" cy="0"/>
            </a:xfrm>
            <a:prstGeom prst="line">
              <a:avLst/>
            </a:prstGeom>
            <a:ln w="34925">
              <a:solidFill>
                <a:srgbClr val="00276A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D1EF169-51F4-446C-B389-C2BFBF57613F}"/>
                </a:ext>
              </a:extLst>
            </p:cNvPr>
            <p:cNvCxnSpPr/>
            <p:nvPr/>
          </p:nvCxnSpPr>
          <p:spPr>
            <a:xfrm>
              <a:off x="4021858" y="3276600"/>
              <a:ext cx="914400" cy="0"/>
            </a:xfrm>
            <a:prstGeom prst="line">
              <a:avLst/>
            </a:prstGeom>
            <a:ln w="34925">
              <a:solidFill>
                <a:srgbClr val="00276A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CFECA1B-5965-4E98-9005-53F1A7D42D53}"/>
                </a:ext>
              </a:extLst>
            </p:cNvPr>
            <p:cNvCxnSpPr/>
            <p:nvPr/>
          </p:nvCxnSpPr>
          <p:spPr>
            <a:xfrm>
              <a:off x="4021858" y="2651568"/>
              <a:ext cx="914400" cy="0"/>
            </a:xfrm>
            <a:prstGeom prst="line">
              <a:avLst/>
            </a:prstGeom>
            <a:ln w="34925">
              <a:solidFill>
                <a:srgbClr val="00276A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F4EEF74-2087-4F37-AB91-17E9DD91FFE1}"/>
                </a:ext>
              </a:extLst>
            </p:cNvPr>
            <p:cNvCxnSpPr/>
            <p:nvPr/>
          </p:nvCxnSpPr>
          <p:spPr>
            <a:xfrm>
              <a:off x="4021858" y="3962400"/>
              <a:ext cx="914400" cy="0"/>
            </a:xfrm>
            <a:prstGeom prst="line">
              <a:avLst/>
            </a:prstGeom>
            <a:ln w="34925">
              <a:solidFill>
                <a:srgbClr val="00276A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9389605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1" y="1066800"/>
            <a:ext cx="3809999" cy="2839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Lighting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Install new street lighting which includes piggyback lighting for pedestrians</a:t>
            </a: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One light pole provides lighting for both the street and sidewalk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Upgraded LED lamps</a:t>
            </a:r>
            <a:endParaRPr lang="en-US" sz="20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Proposed Conditions (cont)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5002" r="34983"/>
          <a:stretch/>
        </p:blipFill>
        <p:spPr>
          <a:xfrm>
            <a:off x="3962400" y="1445048"/>
            <a:ext cx="3657600" cy="472990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9618" y="1619112"/>
            <a:ext cx="4005164" cy="4488934"/>
          </a:xfrm>
          <a:prstGeom prst="rect">
            <a:avLst/>
          </a:prstGeom>
        </p:spPr>
      </p:pic>
      <p:cxnSp>
        <p:nvCxnSpPr>
          <p:cNvPr id="38" name="Straight Arrow Connector 37"/>
          <p:cNvCxnSpPr/>
          <p:nvPr/>
        </p:nvCxnSpPr>
        <p:spPr>
          <a:xfrm>
            <a:off x="7391400" y="2133600"/>
            <a:ext cx="2209800" cy="215521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4648200" y="3401215"/>
            <a:ext cx="4495800" cy="462364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1325510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2401" y="1066800"/>
            <a:ext cx="3124199" cy="585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0" algn="just">
              <a:lnSpc>
                <a:spcPct val="115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Landscaping</a:t>
            </a:r>
            <a:endParaRPr lang="en-US" sz="1800" dirty="0">
              <a:latin typeface="Montserrat" panose="020B0604020202020204" charset="0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2BBB0CF-E42F-4CDA-B5A4-D4025A602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600" y="5943599"/>
            <a:ext cx="2064349" cy="5034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9A2157-9D14-4852-B659-D0B2929DF34F}"/>
              </a:ext>
            </a:extLst>
          </p:cNvPr>
          <p:cNvSpPr txBox="1"/>
          <p:nvPr/>
        </p:nvSpPr>
        <p:spPr>
          <a:xfrm>
            <a:off x="152400" y="152401"/>
            <a:ext cx="6019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Proposed Conditions (cont)</a:t>
            </a:r>
            <a:endParaRPr lang="en-US" sz="3200" b="1" dirty="0">
              <a:solidFill>
                <a:schemeClr val="bg1"/>
              </a:solidFill>
              <a:latin typeface="Montserrat" panose="020B0604020202020204" charset="0"/>
              <a:ea typeface="Source Sans Pro" panose="020B0503030403020204" pitchFamily="34" charset="0"/>
            </a:endParaRPr>
          </a:p>
        </p:txBody>
      </p:sp>
      <p:pic>
        <p:nvPicPr>
          <p:cNvPr id="17" name="Picture 6" descr="Hackberry Tr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9" r="9121"/>
          <a:stretch/>
        </p:blipFill>
        <p:spPr bwMode="auto">
          <a:xfrm>
            <a:off x="5653009" y="4146029"/>
            <a:ext cx="2029022" cy="2606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Redmond Linden Overview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4" r="1737"/>
          <a:stretch/>
        </p:blipFill>
        <p:spPr bwMode="auto">
          <a:xfrm>
            <a:off x="7820622" y="3745788"/>
            <a:ext cx="2069596" cy="245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shingle oak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7" r="16856"/>
          <a:stretch/>
        </p:blipFill>
        <p:spPr bwMode="auto">
          <a:xfrm>
            <a:off x="10058440" y="4420798"/>
            <a:ext cx="2029022" cy="236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 descr="Ginkgo biloba 'Autumn Gold' - SelecTree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845" y="3657600"/>
            <a:ext cx="2167874" cy="258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8031" y="4783202"/>
            <a:ext cx="1828800" cy="9571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52926" y="1343573"/>
            <a:ext cx="8810862" cy="21400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26782" y="1600200"/>
            <a:ext cx="3231575" cy="3810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267201" y="2809844"/>
            <a:ext cx="2362200" cy="3810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9890218" y="2743200"/>
            <a:ext cx="1844427" cy="44764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6909506" y="1828800"/>
            <a:ext cx="80056" cy="2971800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754528" y="3000344"/>
            <a:ext cx="305411" cy="1019144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10409233" y="3000344"/>
            <a:ext cx="312045" cy="1656771"/>
          </a:xfrm>
          <a:prstGeom prst="straightConnector1">
            <a:avLst/>
          </a:prstGeom>
          <a:ln>
            <a:solidFill>
              <a:srgbClr val="FF66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621F1BCE-C594-4D25-A6DF-04665A9D65B9}"/>
              </a:ext>
            </a:extLst>
          </p:cNvPr>
          <p:cNvSpPr/>
          <p:nvPr/>
        </p:nvSpPr>
        <p:spPr>
          <a:xfrm>
            <a:off x="156438" y="1580427"/>
            <a:ext cx="2954198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New trees to be planted in the parkway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New grass sod to be placed in the parkway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r>
              <a:rPr lang="en-US" sz="1600" dirty="0">
                <a:latin typeface="Montserrat" panose="020B0604020202020204" charset="0"/>
              </a:rPr>
              <a:t>Refer to contract documents for removal of existing trees in the parkway</a:t>
            </a:r>
            <a:endParaRPr lang="en-US" sz="1800" dirty="0">
              <a:latin typeface="Montserrat" panose="020B060402020202020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  <a:p>
            <a:pPr>
              <a:lnSpc>
                <a:spcPct val="150000"/>
              </a:lnSpc>
              <a:tabLst>
                <a:tab pos="2971800" algn="ctr"/>
                <a:tab pos="5943600" algn="r"/>
                <a:tab pos="685800" algn="l"/>
                <a:tab pos="5486400" algn="r"/>
              </a:tabLst>
            </a:pPr>
            <a:endParaRPr lang="en-US" sz="1800" dirty="0">
              <a:latin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332885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70">
            <a:extLst>
              <a:ext uri="{FF2B5EF4-FFF2-40B4-BE49-F238E27FC236}">
                <a16:creationId xmlns:a16="http://schemas.microsoft.com/office/drawing/2014/main" id="{CEF8CC83-231A-4163-9E09-FE7DB9897867}"/>
              </a:ext>
            </a:extLst>
          </p:cNvPr>
          <p:cNvSpPr txBox="1">
            <a:spLocks/>
          </p:cNvSpPr>
          <p:nvPr/>
        </p:nvSpPr>
        <p:spPr>
          <a:xfrm>
            <a:off x="1524000" y="1768166"/>
            <a:ext cx="9144000" cy="262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ct val="100000"/>
              <a:buFont typeface="Montserrat"/>
              <a:buNone/>
              <a:defRPr sz="3000" b="1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endParaRPr lang="en" sz="4800" dirty="0">
              <a:solidFill>
                <a:srgbClr val="FFFFFF"/>
              </a:solidFill>
            </a:endParaRPr>
          </a:p>
        </p:txBody>
      </p:sp>
      <p:sp>
        <p:nvSpPr>
          <p:cNvPr id="4" name="Shape 170">
            <a:extLst>
              <a:ext uri="{FF2B5EF4-FFF2-40B4-BE49-F238E27FC236}">
                <a16:creationId xmlns:a16="http://schemas.microsoft.com/office/drawing/2014/main" id="{EE8A4F05-2B8B-4B88-B893-48B0B546F565}"/>
              </a:ext>
            </a:extLst>
          </p:cNvPr>
          <p:cNvSpPr txBox="1">
            <a:spLocks/>
          </p:cNvSpPr>
          <p:nvPr/>
        </p:nvSpPr>
        <p:spPr>
          <a:xfrm>
            <a:off x="1447800" y="1905001"/>
            <a:ext cx="9296400" cy="262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ct val="100000"/>
              <a:buFont typeface="Montserrat"/>
              <a:buNone/>
              <a:defRPr sz="3000" b="1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20000" kern="1200" dirty="0">
                <a:solidFill>
                  <a:schemeClr val="bg1"/>
                </a:solidFill>
                <a:latin typeface="Montserrat" panose="020B0604020202020204" charset="0"/>
              </a:rPr>
              <a:t>Q&amp;A</a:t>
            </a:r>
            <a:endParaRPr lang="en" sz="20000" dirty="0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9B616CE-39A0-41D9-B446-02C88C085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7400" y="5943600"/>
            <a:ext cx="2064349" cy="49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464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70">
            <a:extLst>
              <a:ext uri="{FF2B5EF4-FFF2-40B4-BE49-F238E27FC236}">
                <a16:creationId xmlns:a16="http://schemas.microsoft.com/office/drawing/2014/main" id="{B7AEBA06-525D-451A-9A13-0E6FA6A43F0F}"/>
              </a:ext>
            </a:extLst>
          </p:cNvPr>
          <p:cNvSpPr txBox="1">
            <a:spLocks/>
          </p:cNvSpPr>
          <p:nvPr/>
        </p:nvSpPr>
        <p:spPr>
          <a:xfrm>
            <a:off x="1524000" y="1768166"/>
            <a:ext cx="9144000" cy="262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ct val="100000"/>
              <a:buFont typeface="Montserrat"/>
              <a:buNone/>
              <a:defRPr sz="3000" b="1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" sz="4800" dirty="0">
                <a:solidFill>
                  <a:srgbClr val="FFFFFF"/>
                </a:solidFill>
              </a:rPr>
              <a:t>Introductions</a:t>
            </a:r>
          </a:p>
        </p:txBody>
      </p:sp>
      <p:grpSp>
        <p:nvGrpSpPr>
          <p:cNvPr id="6" name="Shape 172">
            <a:extLst>
              <a:ext uri="{FF2B5EF4-FFF2-40B4-BE49-F238E27FC236}">
                <a16:creationId xmlns:a16="http://schemas.microsoft.com/office/drawing/2014/main" id="{B4000A32-32F1-48CB-8104-9A74BC58CBFD}"/>
              </a:ext>
            </a:extLst>
          </p:cNvPr>
          <p:cNvGrpSpPr/>
          <p:nvPr/>
        </p:nvGrpSpPr>
        <p:grpSpPr>
          <a:xfrm>
            <a:off x="4692402" y="1676401"/>
            <a:ext cx="2807199" cy="2807029"/>
            <a:chOff x="3782699" y="1538287"/>
            <a:chExt cx="1578600" cy="1578600"/>
          </a:xfrm>
          <a:solidFill>
            <a:srgbClr val="00276A"/>
          </a:solidFill>
        </p:grpSpPr>
        <p:sp>
          <p:nvSpPr>
            <p:cNvPr id="7" name="Shape 173">
              <a:extLst>
                <a:ext uri="{FF2B5EF4-FFF2-40B4-BE49-F238E27FC236}">
                  <a16:creationId xmlns:a16="http://schemas.microsoft.com/office/drawing/2014/main" id="{DC000667-F5A3-405B-BAFD-41549A65FB15}"/>
                </a:ext>
              </a:extLst>
            </p:cNvPr>
            <p:cNvSpPr/>
            <p:nvPr/>
          </p:nvSpPr>
          <p:spPr>
            <a:xfrm>
              <a:off x="3782700" y="27574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Shape 174">
              <a:extLst>
                <a:ext uri="{FF2B5EF4-FFF2-40B4-BE49-F238E27FC236}">
                  <a16:creationId xmlns:a16="http://schemas.microsoft.com/office/drawing/2014/main" id="{3F520A53-AE1E-4CBA-BD07-B46DC1E3ACEC}"/>
                </a:ext>
              </a:extLst>
            </p:cNvPr>
            <p:cNvSpPr/>
            <p:nvPr/>
          </p:nvSpPr>
          <p:spPr>
            <a:xfrm rot="-5400000">
              <a:off x="5001900" y="27574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Shape 175">
              <a:extLst>
                <a:ext uri="{FF2B5EF4-FFF2-40B4-BE49-F238E27FC236}">
                  <a16:creationId xmlns:a16="http://schemas.microsoft.com/office/drawing/2014/main" id="{52766A55-FDA4-485E-8C0F-A373F4C47C63}"/>
                </a:ext>
              </a:extLst>
            </p:cNvPr>
            <p:cNvSpPr/>
            <p:nvPr/>
          </p:nvSpPr>
          <p:spPr>
            <a:xfrm rot="5400000">
              <a:off x="3782699" y="15382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Shape 176">
              <a:extLst>
                <a:ext uri="{FF2B5EF4-FFF2-40B4-BE49-F238E27FC236}">
                  <a16:creationId xmlns:a16="http://schemas.microsoft.com/office/drawing/2014/main" id="{FF8B12FD-7B9E-4432-8A60-957E101085C3}"/>
                </a:ext>
              </a:extLst>
            </p:cNvPr>
            <p:cNvSpPr/>
            <p:nvPr/>
          </p:nvSpPr>
          <p:spPr>
            <a:xfrm rot="10800000">
              <a:off x="5001899" y="15382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DFB6BC0A-452E-4E35-9611-56CE29120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7400" y="5943600"/>
            <a:ext cx="2064349" cy="49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5262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D7D5590-E33D-4292-9705-B0980F42E2CA}"/>
              </a:ext>
            </a:extLst>
          </p:cNvPr>
          <p:cNvSpPr txBox="1"/>
          <p:nvPr/>
        </p:nvSpPr>
        <p:spPr>
          <a:xfrm>
            <a:off x="228600" y="17524"/>
            <a:ext cx="64941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Montserrat" panose="020B0604020202020204" charset="0"/>
                <a:ea typeface="Source Sans Pro Semibold" panose="020B0603030403020204" pitchFamily="34" charset="0"/>
              </a:rPr>
              <a:t>INTRO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11F5F3-21DD-40CC-9F21-7F780905F61B}"/>
              </a:ext>
            </a:extLst>
          </p:cNvPr>
          <p:cNvSpPr txBox="1"/>
          <p:nvPr/>
        </p:nvSpPr>
        <p:spPr>
          <a:xfrm>
            <a:off x="2447532" y="1447800"/>
            <a:ext cx="7111055" cy="2784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kern="1200" dirty="0">
                <a:solidFill>
                  <a:schemeClr val="bg1"/>
                </a:solidFill>
                <a:uFill>
                  <a:solidFill>
                    <a:srgbClr val="C00000"/>
                  </a:solidFill>
                </a:uFill>
                <a:latin typeface="Montserrat" panose="020B0604020202020204" charset="0"/>
                <a:ea typeface="Source Sans Pro" panose="020B0503030403020204" pitchFamily="34" charset="0"/>
              </a:rPr>
              <a:t>PBC</a:t>
            </a:r>
          </a:p>
          <a:p>
            <a:pPr algn="ctr">
              <a:lnSpc>
                <a:spcPct val="150000"/>
              </a:lnSpc>
            </a:pPr>
            <a:r>
              <a:rPr lang="en-US" sz="3000" kern="1200" dirty="0">
                <a:solidFill>
                  <a:schemeClr val="bg1"/>
                </a:solidFill>
                <a:uFill>
                  <a:solidFill>
                    <a:srgbClr val="C00000"/>
                  </a:solidFill>
                </a:uFill>
                <a:latin typeface="Montserrat" panose="020B0604020202020204" charset="0"/>
                <a:ea typeface="Source Sans Pro" panose="020B0503030403020204" pitchFamily="34" charset="0"/>
              </a:rPr>
              <a:t>CDOT</a:t>
            </a:r>
          </a:p>
          <a:p>
            <a:pPr algn="ctr">
              <a:lnSpc>
                <a:spcPct val="150000"/>
              </a:lnSpc>
            </a:pPr>
            <a:r>
              <a:rPr lang="en-US" sz="3000" kern="1200" dirty="0">
                <a:solidFill>
                  <a:schemeClr val="bg1"/>
                </a:solidFill>
                <a:uFill>
                  <a:solidFill>
                    <a:srgbClr val="C00000"/>
                  </a:solidFill>
                </a:uFill>
                <a:latin typeface="Montserrat" panose="020B0604020202020204" charset="0"/>
                <a:ea typeface="Source Sans Pro" panose="020B0503030403020204" pitchFamily="34" charset="0"/>
              </a:rPr>
              <a:t>General Contractors</a:t>
            </a:r>
          </a:p>
          <a:p>
            <a:pPr algn="ctr">
              <a:lnSpc>
                <a:spcPct val="150000"/>
              </a:lnSpc>
            </a:pPr>
            <a:r>
              <a:rPr lang="en-US" sz="3000" kern="1200" dirty="0">
                <a:solidFill>
                  <a:schemeClr val="bg1"/>
                </a:solidFill>
                <a:uFill>
                  <a:solidFill>
                    <a:srgbClr val="C00000"/>
                  </a:solidFill>
                </a:uFill>
                <a:latin typeface="Montserrat" panose="020B0604020202020204" charset="0"/>
                <a:ea typeface="Source Sans Pro" panose="020B0503030403020204" pitchFamily="34" charset="0"/>
              </a:rPr>
              <a:t>Sub-Contractors/Suppliers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FCD8C3F-EB35-4F9D-AD33-B13596686014}"/>
              </a:ext>
            </a:extLst>
          </p:cNvPr>
          <p:cNvCxnSpPr/>
          <p:nvPr/>
        </p:nvCxnSpPr>
        <p:spPr>
          <a:xfrm>
            <a:off x="5545858" y="2225232"/>
            <a:ext cx="914400" cy="0"/>
          </a:xfrm>
          <a:prstGeom prst="line">
            <a:avLst/>
          </a:prstGeom>
          <a:ln w="34925">
            <a:solidFill>
              <a:srgbClr val="F66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1EF169-51F4-446C-B389-C2BFBF57613F}"/>
              </a:ext>
            </a:extLst>
          </p:cNvPr>
          <p:cNvCxnSpPr/>
          <p:nvPr/>
        </p:nvCxnSpPr>
        <p:spPr>
          <a:xfrm>
            <a:off x="5545858" y="3596832"/>
            <a:ext cx="914400" cy="0"/>
          </a:xfrm>
          <a:prstGeom prst="line">
            <a:avLst/>
          </a:prstGeom>
          <a:ln w="34925">
            <a:solidFill>
              <a:srgbClr val="F66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CFECA1B-5965-4E98-9005-53F1A7D42D53}"/>
              </a:ext>
            </a:extLst>
          </p:cNvPr>
          <p:cNvCxnSpPr/>
          <p:nvPr/>
        </p:nvCxnSpPr>
        <p:spPr>
          <a:xfrm>
            <a:off x="5545858" y="2895600"/>
            <a:ext cx="914400" cy="0"/>
          </a:xfrm>
          <a:prstGeom prst="line">
            <a:avLst/>
          </a:prstGeom>
          <a:ln w="34925">
            <a:solidFill>
              <a:srgbClr val="F66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00A9DC-8B06-4422-BA8E-8E56A456EB75}"/>
              </a:ext>
            </a:extLst>
          </p:cNvPr>
          <p:cNvCxnSpPr/>
          <p:nvPr/>
        </p:nvCxnSpPr>
        <p:spPr>
          <a:xfrm>
            <a:off x="5545858" y="4343400"/>
            <a:ext cx="914400" cy="0"/>
          </a:xfrm>
          <a:prstGeom prst="line">
            <a:avLst/>
          </a:prstGeom>
          <a:ln w="34925">
            <a:solidFill>
              <a:srgbClr val="F66F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461794A4-AF7D-4127-9896-E3016E46D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7400" y="5943600"/>
            <a:ext cx="2064349" cy="49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6641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70">
            <a:extLst>
              <a:ext uri="{FF2B5EF4-FFF2-40B4-BE49-F238E27FC236}">
                <a16:creationId xmlns:a16="http://schemas.microsoft.com/office/drawing/2014/main" id="{B7AEBA06-525D-451A-9A13-0E6FA6A43F0F}"/>
              </a:ext>
            </a:extLst>
          </p:cNvPr>
          <p:cNvSpPr txBox="1">
            <a:spLocks/>
          </p:cNvSpPr>
          <p:nvPr/>
        </p:nvSpPr>
        <p:spPr>
          <a:xfrm>
            <a:off x="1524000" y="1768166"/>
            <a:ext cx="9144000" cy="262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54F5B"/>
              </a:buClr>
              <a:buSzPct val="100000"/>
              <a:buFont typeface="Montserrat"/>
              <a:buNone/>
              <a:defRPr sz="3000" b="1" i="0" u="none" strike="noStrike" cap="none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buClr>
                <a:srgbClr val="454F5B"/>
              </a:buClr>
              <a:buSzPct val="100000"/>
              <a:buFont typeface="Montserrat"/>
              <a:buNone/>
              <a:defRPr sz="3000" b="1">
                <a:solidFill>
                  <a:srgbClr val="454F5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n-US" sz="4800" kern="1200" dirty="0">
                <a:solidFill>
                  <a:schemeClr val="bg1"/>
                </a:solidFill>
                <a:latin typeface="Montserrat" panose="020B0604020202020204" charset="0"/>
              </a:rPr>
              <a:t>Procurement Details</a:t>
            </a:r>
            <a:endParaRPr lang="en" sz="4800" dirty="0">
              <a:solidFill>
                <a:schemeClr val="bg1"/>
              </a:solidFill>
            </a:endParaRPr>
          </a:p>
        </p:txBody>
      </p:sp>
      <p:grpSp>
        <p:nvGrpSpPr>
          <p:cNvPr id="6" name="Shape 172">
            <a:extLst>
              <a:ext uri="{FF2B5EF4-FFF2-40B4-BE49-F238E27FC236}">
                <a16:creationId xmlns:a16="http://schemas.microsoft.com/office/drawing/2014/main" id="{B4000A32-32F1-48CB-8104-9A74BC58CBFD}"/>
              </a:ext>
            </a:extLst>
          </p:cNvPr>
          <p:cNvGrpSpPr/>
          <p:nvPr/>
        </p:nvGrpSpPr>
        <p:grpSpPr>
          <a:xfrm>
            <a:off x="4692402" y="1676401"/>
            <a:ext cx="2807199" cy="2807029"/>
            <a:chOff x="3782699" y="1538287"/>
            <a:chExt cx="1578600" cy="1578600"/>
          </a:xfrm>
          <a:solidFill>
            <a:srgbClr val="00276A"/>
          </a:solidFill>
        </p:grpSpPr>
        <p:sp>
          <p:nvSpPr>
            <p:cNvPr id="7" name="Shape 173">
              <a:extLst>
                <a:ext uri="{FF2B5EF4-FFF2-40B4-BE49-F238E27FC236}">
                  <a16:creationId xmlns:a16="http://schemas.microsoft.com/office/drawing/2014/main" id="{DC000667-F5A3-405B-BAFD-41549A65FB15}"/>
                </a:ext>
              </a:extLst>
            </p:cNvPr>
            <p:cNvSpPr/>
            <p:nvPr/>
          </p:nvSpPr>
          <p:spPr>
            <a:xfrm>
              <a:off x="3782700" y="27574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" name="Shape 174">
              <a:extLst>
                <a:ext uri="{FF2B5EF4-FFF2-40B4-BE49-F238E27FC236}">
                  <a16:creationId xmlns:a16="http://schemas.microsoft.com/office/drawing/2014/main" id="{3F520A53-AE1E-4CBA-BD07-B46DC1E3ACEC}"/>
                </a:ext>
              </a:extLst>
            </p:cNvPr>
            <p:cNvSpPr/>
            <p:nvPr/>
          </p:nvSpPr>
          <p:spPr>
            <a:xfrm rot="-5400000">
              <a:off x="5001900" y="27574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" name="Shape 175">
              <a:extLst>
                <a:ext uri="{FF2B5EF4-FFF2-40B4-BE49-F238E27FC236}">
                  <a16:creationId xmlns:a16="http://schemas.microsoft.com/office/drawing/2014/main" id="{52766A55-FDA4-485E-8C0F-A373F4C47C63}"/>
                </a:ext>
              </a:extLst>
            </p:cNvPr>
            <p:cNvSpPr/>
            <p:nvPr/>
          </p:nvSpPr>
          <p:spPr>
            <a:xfrm rot="5400000">
              <a:off x="3782699" y="15382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" name="Shape 176">
              <a:extLst>
                <a:ext uri="{FF2B5EF4-FFF2-40B4-BE49-F238E27FC236}">
                  <a16:creationId xmlns:a16="http://schemas.microsoft.com/office/drawing/2014/main" id="{FF8B12FD-7B9E-4432-8A60-957E101085C3}"/>
                </a:ext>
              </a:extLst>
            </p:cNvPr>
            <p:cNvSpPr/>
            <p:nvPr/>
          </p:nvSpPr>
          <p:spPr>
            <a:xfrm rot="10800000">
              <a:off x="5001899" y="1538287"/>
              <a:ext cx="359400" cy="359400"/>
            </a:xfrm>
            <a:prstGeom prst="corner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E78A2D99-154F-4BD0-BA4E-7139F44B6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7400" y="5943600"/>
            <a:ext cx="2064349" cy="49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7573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E16DA8-65F6-4FDB-A835-B7168B43B5E3}"/>
              </a:ext>
            </a:extLst>
          </p:cNvPr>
          <p:cNvSpPr txBox="1"/>
          <p:nvPr/>
        </p:nvSpPr>
        <p:spPr>
          <a:xfrm>
            <a:off x="211986" y="3160246"/>
            <a:ext cx="969401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General Scope of Work</a:t>
            </a:r>
            <a:endParaRPr lang="en-US" sz="2000" dirty="0">
              <a:latin typeface="Montserrat" panose="020B060402020202020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Full depth pavement reconstruction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Special excavation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Portland Cement concrete Base course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Hot-Mix Asphalt Surface course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Sewer and Drainage Structures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Concrete Curb, Gutter, Sidewalks, Driveways and Alleys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Pavement markings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Montserrat" panose="020B0604020202020204" charset="0"/>
              </a:rPr>
              <a:t>Associated Site Development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0F2E69-417A-4E07-8010-BF8C0D38C823}"/>
              </a:ext>
            </a:extLst>
          </p:cNvPr>
          <p:cNvSpPr txBox="1"/>
          <p:nvPr/>
        </p:nvSpPr>
        <p:spPr>
          <a:xfrm>
            <a:off x="211986" y="1966494"/>
            <a:ext cx="108370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Project Location</a:t>
            </a:r>
          </a:p>
          <a:p>
            <a:r>
              <a:rPr lang="en-US" b="1" dirty="0"/>
              <a:t>WEST MEDILL AVENUE FROM NORTH OAK PARK AVENUE TO NORTH NORMANDY AVENUE - </a:t>
            </a:r>
            <a:r>
              <a:rPr lang="en-US" dirty="0">
                <a:latin typeface="Montserrat" panose="020B0604020202020204" charset="0"/>
              </a:rPr>
              <a:t>Chicago, Illinois</a:t>
            </a:r>
            <a:endParaRPr lang="en-US" dirty="0">
              <a:solidFill>
                <a:schemeClr val="tx1"/>
              </a:solidFill>
              <a:latin typeface="Montserrat" panose="020B060402020202020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05881B-69E7-41C0-903B-43BAB9042C02}"/>
              </a:ext>
            </a:extLst>
          </p:cNvPr>
          <p:cNvSpPr txBox="1"/>
          <p:nvPr/>
        </p:nvSpPr>
        <p:spPr>
          <a:xfrm>
            <a:off x="152400" y="152401"/>
            <a:ext cx="464670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Procurement Details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102F08-FB8E-4A84-9996-CA3200A5126D}"/>
              </a:ext>
            </a:extLst>
          </p:cNvPr>
          <p:cNvSpPr txBox="1"/>
          <p:nvPr/>
        </p:nvSpPr>
        <p:spPr>
          <a:xfrm>
            <a:off x="152400" y="1002715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66F00"/>
                </a:solidFill>
                <a:latin typeface="Montserrat" panose="020B0604020202020204" charset="0"/>
              </a:rPr>
              <a:t>PROJECT OVERVIEW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185BEB0-0A57-4207-97AE-728D2B1FC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77399" y="5943600"/>
            <a:ext cx="2064349" cy="503499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3948CC9-3E32-4F90-855C-BB3F2D32500D}"/>
              </a:ext>
            </a:extLst>
          </p:cNvPr>
          <p:cNvSpPr txBox="1"/>
          <p:nvPr/>
        </p:nvSpPr>
        <p:spPr>
          <a:xfrm>
            <a:off x="152400" y="2209800"/>
            <a:ext cx="4038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Time of Completion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164FDC-8CC7-4AFC-8C4D-88775176DCEF}"/>
              </a:ext>
            </a:extLst>
          </p:cNvPr>
          <p:cNvSpPr txBox="1"/>
          <p:nvPr/>
        </p:nvSpPr>
        <p:spPr>
          <a:xfrm>
            <a:off x="109824" y="5497153"/>
            <a:ext cx="8957975" cy="1100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66F00"/>
                </a:solidFill>
                <a:latin typeface="Montserrat" panose="020B0604020202020204" charset="0"/>
              </a:rPr>
              <a:t>Liquidated Damages</a:t>
            </a:r>
          </a:p>
          <a:p>
            <a:pPr marL="342900" marR="457200" indent="-342900" algn="just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2971800" algn="ctr"/>
                <a:tab pos="5943600" algn="r"/>
                <a:tab pos="5486400" algn="r"/>
              </a:tabLst>
            </a:pPr>
            <a:r>
              <a:rPr lang="en-US" sz="1600" b="1" dirty="0">
                <a:latin typeface="Montserrat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$1,000.00 per day – </a:t>
            </a:r>
            <a:r>
              <a:rPr lang="en-US" sz="1600" dirty="0">
                <a:latin typeface="Montserrat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For failure to achieve Substantial Completion</a:t>
            </a:r>
          </a:p>
          <a:p>
            <a:pPr marL="342900" marR="457200" indent="-342900" algn="just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2971800" algn="ctr"/>
                <a:tab pos="5943600" algn="r"/>
                <a:tab pos="5486400" algn="r"/>
              </a:tabLst>
            </a:pPr>
            <a:r>
              <a:rPr lang="en-US" sz="1600" b="1" dirty="0">
                <a:latin typeface="Montserrat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$500 per day</a:t>
            </a:r>
            <a:r>
              <a:rPr lang="en-US" sz="1600" dirty="0">
                <a:latin typeface="Montserrat" panose="020B0604020202020204" charset="0"/>
                <a:ea typeface="Calibri" panose="020F0502020204030204" pitchFamily="34" charset="0"/>
                <a:cs typeface="Arial" panose="020B0604020202020204" pitchFamily="34" charset="0"/>
              </a:rPr>
              <a:t> - For failure to achieve milestone date(s)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B8A8B4D-DB33-44B3-BCAD-553F39404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12233" y="6252622"/>
            <a:ext cx="2064349" cy="5034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74D596C-35F0-491A-B423-0ECA42D7842E}"/>
              </a:ext>
            </a:extLst>
          </p:cNvPr>
          <p:cNvSpPr txBox="1"/>
          <p:nvPr/>
        </p:nvSpPr>
        <p:spPr>
          <a:xfrm>
            <a:off x="152400" y="152401"/>
            <a:ext cx="464670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" panose="020B0604020202020204" charset="0"/>
                <a:ea typeface="Source Sans Pro" panose="020B0503030403020204" pitchFamily="34" charset="0"/>
              </a:rPr>
              <a:t>Procurement Details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9A12B6-9331-470D-91E5-6999723A6832}"/>
              </a:ext>
            </a:extLst>
          </p:cNvPr>
          <p:cNvSpPr txBox="1"/>
          <p:nvPr/>
        </p:nvSpPr>
        <p:spPr>
          <a:xfrm>
            <a:off x="152400" y="1002715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66F00"/>
                </a:solidFill>
                <a:latin typeface="Montserrat" panose="020B0604020202020204" charset="0"/>
              </a:rPr>
              <a:t>PROJECT OVERVIEW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6B733D-EF8A-4933-910D-87B679C90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6036" y="1633646"/>
            <a:ext cx="7781977" cy="354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67279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Desdemon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CC RFQ">
      <a:majorFont>
        <a:latin typeface="Fira Sans Medium"/>
        <a:ea typeface=""/>
        <a:cs typeface=""/>
      </a:majorFont>
      <a:minorFont>
        <a:latin typeface="Fir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22352</TotalTime>
  <Words>1485</Words>
  <Application>Microsoft Office PowerPoint</Application>
  <PresentationFormat>Widescreen</PresentationFormat>
  <Paragraphs>266</Paragraphs>
  <Slides>42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Fira Sans</vt:lpstr>
      <vt:lpstr>Wingdings</vt:lpstr>
      <vt:lpstr>Arial</vt:lpstr>
      <vt:lpstr>Montserrat</vt:lpstr>
      <vt:lpstr>Calibri</vt:lpstr>
      <vt:lpstr>Desdemona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Marti, Alyssa</dc:creator>
  <cp:lastModifiedBy>James Borkman</cp:lastModifiedBy>
  <cp:revision>465</cp:revision>
  <cp:lastPrinted>2022-09-14T14:35:07Z</cp:lastPrinted>
  <dcterms:modified xsi:type="dcterms:W3CDTF">2022-09-14T15:52:59Z</dcterms:modified>
</cp:coreProperties>
</file>