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 bookmarkIdSeed="2">
  <p:sldMasterIdLst>
    <p:sldMasterId id="2147483657" r:id="rId1"/>
  </p:sldMasterIdLst>
  <p:notesMasterIdLst>
    <p:notesMasterId r:id="rId46"/>
  </p:notesMasterIdLst>
  <p:handoutMasterIdLst>
    <p:handoutMasterId r:id="rId47"/>
  </p:handoutMasterIdLst>
  <p:sldIdLst>
    <p:sldId id="997" r:id="rId2"/>
    <p:sldId id="592" r:id="rId3"/>
    <p:sldId id="270" r:id="rId4"/>
    <p:sldId id="968" r:id="rId5"/>
    <p:sldId id="967" r:id="rId6"/>
    <p:sldId id="996" r:id="rId7"/>
    <p:sldId id="969" r:id="rId8"/>
    <p:sldId id="347" r:id="rId9"/>
    <p:sldId id="975" r:id="rId10"/>
    <p:sldId id="976" r:id="rId11"/>
    <p:sldId id="990" r:id="rId12"/>
    <p:sldId id="977" r:id="rId13"/>
    <p:sldId id="979" r:id="rId14"/>
    <p:sldId id="980" r:id="rId15"/>
    <p:sldId id="982" r:id="rId16"/>
    <p:sldId id="984" r:id="rId17"/>
    <p:sldId id="970" r:id="rId18"/>
    <p:sldId id="986" r:id="rId19"/>
    <p:sldId id="989" r:id="rId20"/>
    <p:sldId id="1001" r:id="rId21"/>
    <p:sldId id="1003" r:id="rId22"/>
    <p:sldId id="994" r:id="rId23"/>
    <p:sldId id="993" r:id="rId24"/>
    <p:sldId id="991" r:id="rId25"/>
    <p:sldId id="992" r:id="rId26"/>
    <p:sldId id="988" r:id="rId27"/>
    <p:sldId id="987" r:id="rId28"/>
    <p:sldId id="999" r:id="rId29"/>
    <p:sldId id="998" r:id="rId30"/>
    <p:sldId id="1002" r:id="rId31"/>
    <p:sldId id="972" r:id="rId32"/>
    <p:sldId id="1015" r:id="rId33"/>
    <p:sldId id="1016" r:id="rId34"/>
    <p:sldId id="1017" r:id="rId35"/>
    <p:sldId id="1018" r:id="rId36"/>
    <p:sldId id="1019" r:id="rId37"/>
    <p:sldId id="1020" r:id="rId38"/>
    <p:sldId id="1021" r:id="rId39"/>
    <p:sldId id="1022" r:id="rId40"/>
    <p:sldId id="1023" r:id="rId41"/>
    <p:sldId id="1024" r:id="rId42"/>
    <p:sldId id="1025" r:id="rId43"/>
    <p:sldId id="1026" r:id="rId44"/>
    <p:sldId id="964" r:id="rId45"/>
  </p:sldIdLst>
  <p:sldSz cx="12192000" cy="6858000"/>
  <p:notesSz cx="7010400" cy="92964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Fira Sans" panose="020B0503050000020004" pitchFamily="34" charset="0"/>
      <p:regular r:id="rId52"/>
      <p:bold r:id="rId53"/>
      <p:italic r:id="rId54"/>
      <p:boldItalic r:id="rId55"/>
    </p:embeddedFont>
    <p:embeddedFont>
      <p:font typeface="Montserrat" panose="000005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6A"/>
    <a:srgbClr val="FF6600"/>
    <a:srgbClr val="0A3A7B"/>
    <a:srgbClr val="F66F00"/>
    <a:srgbClr val="0A1542"/>
    <a:srgbClr val="ADAF4B"/>
    <a:srgbClr val="36727E"/>
    <a:srgbClr val="183337"/>
    <a:srgbClr val="87883B"/>
    <a:srgbClr val="8ED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256D1F-9B43-42ED-B304-414257B7EE57}">
  <a:tblStyle styleId="{92256D1F-9B43-42ED-B304-414257B7EE5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>
      <p:cViewPr varScale="1">
        <p:scale>
          <a:sx n="77" d="100"/>
          <a:sy n="77" d="100"/>
        </p:scale>
        <p:origin x="4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874" y="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38072" cy="464625"/>
          </a:xfrm>
          <a:prstGeom prst="rect">
            <a:avLst/>
          </a:prstGeom>
        </p:spPr>
        <p:txBody>
          <a:bodyPr vert="horz" lIns="60369" tIns="30184" rIns="60369" bIns="30184" rtlCol="0"/>
          <a:lstStyle>
            <a:lvl1pPr algn="l">
              <a:defRPr sz="800"/>
            </a:lvl1pPr>
          </a:lstStyle>
          <a:p>
            <a:r>
              <a:rPr lang="en-US"/>
              <a:t>PBC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69" y="4"/>
            <a:ext cx="3038072" cy="464625"/>
          </a:xfrm>
          <a:prstGeom prst="rect">
            <a:avLst/>
          </a:prstGeom>
        </p:spPr>
        <p:txBody>
          <a:bodyPr vert="horz" lIns="60369" tIns="30184" rIns="60369" bIns="30184" rtlCol="0"/>
          <a:lstStyle>
            <a:lvl1pPr algn="r">
              <a:defRPr sz="800"/>
            </a:lvl1pPr>
          </a:lstStyle>
          <a:p>
            <a:fld id="{A8C93A82-2A87-4D6D-89CE-68DD09912E5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0"/>
            <a:ext cx="3038072" cy="464624"/>
          </a:xfrm>
          <a:prstGeom prst="rect">
            <a:avLst/>
          </a:prstGeom>
        </p:spPr>
        <p:txBody>
          <a:bodyPr vert="horz" lIns="60369" tIns="30184" rIns="60369" bIns="30184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69" y="8829820"/>
            <a:ext cx="3038072" cy="464624"/>
          </a:xfrm>
          <a:prstGeom prst="rect">
            <a:avLst/>
          </a:prstGeom>
        </p:spPr>
        <p:txBody>
          <a:bodyPr vert="horz" lIns="60369" tIns="30184" rIns="60369" bIns="30184" rtlCol="0" anchor="b"/>
          <a:lstStyle>
            <a:lvl1pPr algn="r">
              <a:defRPr sz="800"/>
            </a:lvl1pPr>
          </a:lstStyle>
          <a:p>
            <a:fld id="{1F5EF51E-A717-43DD-8542-6D197F407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8396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5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18" tIns="93118" rIns="93118" bIns="93118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423474"/>
      </p:ext>
    </p:extLst>
  </p:cSld>
  <p:clrMap bg1="lt1" tx1="dk1" bg2="dk2" tx2="lt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5" y="4415790"/>
            <a:ext cx="5608319" cy="4183380"/>
          </a:xfrm>
          <a:prstGeom prst="rect">
            <a:avLst/>
          </a:prstGeom>
        </p:spPr>
        <p:txBody>
          <a:bodyPr lIns="93118" tIns="93118" rIns="93118" bIns="9311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39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12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99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0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6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7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4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0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3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7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9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712F06-20D7-024B-048B-AD6E8A40688D}"/>
              </a:ext>
            </a:extLst>
          </p:cNvPr>
          <p:cNvSpPr/>
          <p:nvPr userDrawn="1"/>
        </p:nvSpPr>
        <p:spPr>
          <a:xfrm>
            <a:off x="8106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41449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">
            <a:extLst>
              <a:ext uri="{FF2B5EF4-FFF2-40B4-BE49-F238E27FC236}">
                <a16:creationId xmlns:a16="http://schemas.microsoft.com/office/drawing/2014/main" id="{5877A9C0-98FC-4CAF-B550-6B735A62B80E}"/>
              </a:ext>
            </a:extLst>
          </p:cNvPr>
          <p:cNvSpPr/>
          <p:nvPr userDrawn="1"/>
        </p:nvSpPr>
        <p:spPr>
          <a:xfrm>
            <a:off x="-4" y="6720301"/>
            <a:ext cx="12192000" cy="137699"/>
          </a:xfrm>
          <a:prstGeom prst="rect">
            <a:avLst/>
          </a:prstGeom>
          <a:solidFill>
            <a:srgbClr val="0A3A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4718B2-585C-F41C-BBAE-BD7B3D402971}"/>
              </a:ext>
            </a:extLst>
          </p:cNvPr>
          <p:cNvSpPr/>
          <p:nvPr userDrawn="1"/>
        </p:nvSpPr>
        <p:spPr>
          <a:xfrm>
            <a:off x="8106" y="0"/>
            <a:ext cx="12192000" cy="6720301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51420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574737-AD15-46E1-B371-6F85E9D9690A}"/>
              </a:ext>
            </a:extLst>
          </p:cNvPr>
          <p:cNvSpPr/>
          <p:nvPr userDrawn="1"/>
        </p:nvSpPr>
        <p:spPr>
          <a:xfrm>
            <a:off x="8106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614576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6CC95-A33E-4A05-9027-3C67977DFDA2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194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F3C2E0-398E-4EAE-A8F3-A15CC946E40C}"/>
              </a:ext>
            </a:extLst>
          </p:cNvPr>
          <p:cNvSpPr/>
          <p:nvPr userDrawn="1"/>
        </p:nvSpPr>
        <p:spPr>
          <a:xfrm>
            <a:off x="1514" y="0"/>
            <a:ext cx="12190486" cy="914400"/>
          </a:xfrm>
          <a:prstGeom prst="rect">
            <a:avLst/>
          </a:prstGeom>
          <a:solidFill>
            <a:srgbClr val="00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4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">
            <a:extLst>
              <a:ext uri="{FF2B5EF4-FFF2-40B4-BE49-F238E27FC236}">
                <a16:creationId xmlns:a16="http://schemas.microsoft.com/office/drawing/2014/main" id="{5877A9C0-98FC-4CAF-B550-6B735A62B80E}"/>
              </a:ext>
            </a:extLst>
          </p:cNvPr>
          <p:cNvSpPr/>
          <p:nvPr userDrawn="1"/>
        </p:nvSpPr>
        <p:spPr>
          <a:xfrm>
            <a:off x="-4" y="6720301"/>
            <a:ext cx="12192000" cy="137699"/>
          </a:xfrm>
          <a:prstGeom prst="rect">
            <a:avLst/>
          </a:prstGeom>
          <a:solidFill>
            <a:srgbClr val="00276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FD5C1-B3DD-4F6C-A462-BE44EA5BDD0C}"/>
              </a:ext>
            </a:extLst>
          </p:cNvPr>
          <p:cNvSpPr/>
          <p:nvPr userDrawn="1"/>
        </p:nvSpPr>
        <p:spPr>
          <a:xfrm>
            <a:off x="-4" y="0"/>
            <a:ext cx="12192000" cy="6720301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05328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21601" y="634299"/>
            <a:ext cx="10348799" cy="6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21601" y="1811604"/>
            <a:ext cx="10348799" cy="441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7F464"/>
              </a:buClr>
              <a:buSzPct val="100000"/>
              <a:buFont typeface="Montserrat"/>
              <a:buChar char="▣"/>
              <a:defRPr sz="24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480"/>
              </a:spcBef>
              <a:buClr>
                <a:srgbClr val="C7F464"/>
              </a:buClr>
              <a:buSzPct val="100000"/>
              <a:buFont typeface="Montserrat"/>
              <a:buChar char="□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480"/>
              </a:spcBef>
              <a:buClr>
                <a:srgbClr val="C7F464"/>
              </a:buClr>
              <a:buSzPct val="100000"/>
              <a:buFont typeface="Montserrat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738" r:id="rId2"/>
    <p:sldLayoutId id="2147483737" r:id="rId3"/>
    <p:sldLayoutId id="2147483727" r:id="rId4"/>
    <p:sldLayoutId id="2147483734" r:id="rId5"/>
    <p:sldLayoutId id="2147483736" r:id="rId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dfs.cushingco.com/pbc.ht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james.borkman@cityofchicago.or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cchicago.com/opportunities/advertisement-for-bids-contract-c1603-wpastreetreconstructionmedillave/" TargetMode="External"/><Relationship Id="rId2" Type="http://schemas.openxmlformats.org/officeDocument/2006/relationships/hyperlink" Target="http://www.pbcchicago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james.borkman@cityofchiago.or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ames.borkman@cityofchicago.org" TargetMode="External"/><Relationship Id="rId5" Type="http://schemas.openxmlformats.org/officeDocument/2006/relationships/hyperlink" Target="mailto:bids@pbcchicago.com" TargetMode="External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0574872-0B2F-41A4-A215-82B3C3CB3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0" y="2590800"/>
            <a:ext cx="7334116" cy="17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442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904" y="1002715"/>
            <a:ext cx="8838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AVAILABILITY OF DOCUMENTS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90248" y="1981200"/>
            <a:ext cx="6743952" cy="3537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Online </a:t>
            </a:r>
            <a:r>
              <a:rPr lang="en-US" sz="3000" dirty="0" err="1">
                <a:solidFill>
                  <a:srgbClr val="F66F00"/>
                </a:solidFill>
                <a:latin typeface="Montserrat" panose="020B0604020202020204" charset="0"/>
              </a:rPr>
              <a:t>Planroom</a:t>
            </a:r>
            <a:endParaRPr lang="en-US" sz="3000" dirty="0">
              <a:solidFill>
                <a:srgbClr val="F66F00"/>
              </a:solidFill>
              <a:latin typeface="Montserrat" panose="020B0604020202020204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2000" u="sng" dirty="0">
                <a:solidFill>
                  <a:srgbClr val="0000FF"/>
                </a:solidFill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Cushing and Company </a:t>
            </a:r>
            <a:r>
              <a:rPr lang="en-US" sz="2000" u="sng" dirty="0" err="1">
                <a:solidFill>
                  <a:srgbClr val="0000FF"/>
                </a:solidFill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Planroom</a:t>
            </a:r>
            <a:endParaRPr lang="en-US" sz="2000" u="sng" dirty="0">
              <a:solidFill>
                <a:srgbClr val="0000FF"/>
              </a:solidFill>
              <a:latin typeface="Montserrat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endParaRPr lang="en-US" sz="20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Printer Contact Information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Cushing and Company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213 West </a:t>
            </a:r>
            <a:r>
              <a:rPr lang="en-US" sz="2000" dirty="0" err="1">
                <a:latin typeface="Montserrat" panose="020B0604020202020204" charset="0"/>
                <a:cs typeface="Times New Roman" panose="02020603050405020304" pitchFamily="18" charset="0"/>
              </a:rPr>
              <a:t>Insitute</a:t>
            </a: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 Place, Suite 200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Chicago, Illinois 60610	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Contact Name: Jorge Galvan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Telephone Number: 312-266-8228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DC1C3B8-8AE6-48BB-8C4B-0E83A45A6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1A50E8-C738-4435-99EB-8F7F96433232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B9BE6-F9AE-4077-8BC8-3654F5FA1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920" y="1710600"/>
            <a:ext cx="6821752" cy="24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4881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86211" y="1002715"/>
            <a:ext cx="5223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Assist Agencies</a:t>
            </a:r>
          </a:p>
          <a:p>
            <a:endParaRPr lang="en-US" sz="4000" dirty="0">
              <a:solidFill>
                <a:srgbClr val="F66F00"/>
              </a:solidFill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9B2AD9C-3F09-43A4-9EA6-45662D438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6210585"/>
            <a:ext cx="2064349" cy="5034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D5EF52-CE78-406B-A41A-42EB9C4EC17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8" name="Picture 7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39D6E174-C5E1-1BAD-A232-96A300F7A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634" y="349104"/>
            <a:ext cx="4995367" cy="64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206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32806" y="963013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TECH REVIEW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32806" y="1759214"/>
            <a:ext cx="6219092" cy="120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November 28, 2023 at 10:30 a.m.</a:t>
            </a:r>
            <a:endParaRPr lang="en-US" sz="2000" dirty="0">
              <a:solidFill>
                <a:srgbClr val="8ED8F8"/>
              </a:solidFill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anose="020B0604020202020204" charset="0"/>
                <a:cs typeface="Times New Roman" panose="02020603050405020304" pitchFamily="18" charset="0"/>
              </a:rPr>
              <a:t>(Immediately following this meeting)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6E688D6-B1DF-45D1-9403-3D3FB679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59E5B8-47DE-4EF6-86F3-2913772E0BA5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01F15-34C3-442E-824E-5CE35A0F177D}"/>
              </a:ext>
            </a:extLst>
          </p:cNvPr>
          <p:cNvSpPr txBox="1"/>
          <p:nvPr/>
        </p:nvSpPr>
        <p:spPr>
          <a:xfrm>
            <a:off x="132806" y="3352800"/>
            <a:ext cx="9011194" cy="331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SITE VISIT</a:t>
            </a:r>
          </a:p>
          <a:p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None has been scheduled.</a:t>
            </a:r>
          </a:p>
          <a:p>
            <a:endParaRPr lang="en-US" sz="20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Notwithstanding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5486400" algn="r"/>
              </a:tabLst>
            </a:pPr>
            <a:r>
              <a:rPr lang="en-US" sz="2000" dirty="0">
                <a:latin typeface="Montserrat" panose="020B0604020202020204" charset="0"/>
                <a:cs typeface="Arial" panose="020B0604020202020204" pitchFamily="34" charset="0"/>
              </a:rPr>
              <a:t>Failure of the Bidders to become familiar with the Project shall not relieve or alter the Bidder’s responsibility for completing the Work as required by the Contract Documents.</a:t>
            </a:r>
          </a:p>
          <a:p>
            <a:endParaRPr lang="en-US" sz="20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551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400" y="1002714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REQUEST FOR INFORMATION (RFI’S)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62997" y="1710600"/>
            <a:ext cx="6225692" cy="290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Sole Point of Contact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James Borkman, Contract Officer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  <a:hlinkClick r:id="rId2"/>
              </a:rPr>
              <a:t>james.borkman@cityofchicago.org</a:t>
            </a: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Deadline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Current:  December 8, 2023 by 4:00 p.m.</a:t>
            </a:r>
          </a:p>
          <a:p>
            <a:pPr marR="457200" algn="just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Addenda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None issued to date</a:t>
            </a:r>
          </a:p>
          <a:p>
            <a:pPr marR="457200" algn="just">
              <a:lnSpc>
                <a:spcPct val="115000"/>
              </a:lnSpc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5B65D26-83E7-42F2-9532-1C680C438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94EADA-AC39-4623-A771-AA44B3F05F24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</p:spTree>
    <p:extLst>
      <p:ext uri="{BB962C8B-B14F-4D97-AF65-F5344CB8AC3E}">
        <p14:creationId xmlns:p14="http://schemas.microsoft.com/office/powerpoint/2010/main" val="78315451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400" y="1002715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BID DUE DATE/TIME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A8CA6-61AA-4D20-B408-FE01DE559A17}"/>
              </a:ext>
            </a:extLst>
          </p:cNvPr>
          <p:cNvSpPr/>
          <p:nvPr/>
        </p:nvSpPr>
        <p:spPr>
          <a:xfrm>
            <a:off x="152400" y="1827131"/>
            <a:ext cx="10744200" cy="276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Due 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December 19, 2023 at 11:00 a.m.</a:t>
            </a:r>
          </a:p>
          <a:p>
            <a:pPr marR="457200" algn="just">
              <a:lnSpc>
                <a:spcPct val="115000"/>
              </a:lnSpc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anose="020B0604020202020204" charset="0"/>
                <a:cs typeface="Times New Roman" panose="02020603050405020304" pitchFamily="18" charset="0"/>
              </a:rPr>
              <a:t>(Subject to Change via Addendum)</a:t>
            </a:r>
          </a:p>
          <a:p>
            <a:pPr marR="457200" algn="just">
              <a:lnSpc>
                <a:spcPct val="115000"/>
              </a:lnSpc>
            </a:pP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Virtual Meeting Details</a:t>
            </a:r>
          </a:p>
          <a:p>
            <a:pPr marR="457200">
              <a:lnSpc>
                <a:spcPct val="115000"/>
              </a:lnSpc>
            </a:pPr>
            <a:r>
              <a:rPr lang="en-US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NOTE: 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The Bid Opening will be streamed LIVE and will be RECORDED and AVAILABLE on our website for viewing on PBC’s Home Page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2"/>
              </a:rPr>
              <a:t>www.pbcchicago.com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and on the Current Opportunity page for this project found here:   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3"/>
              </a:rPr>
              <a:t>https://www.pbcchicago.com/opportunities/advertisement-for-bids-contract-c1603-wpastreetreconstructionmedillave/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A36D9F-87CE-4055-AFD5-26AD8118E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42392F-4366-4A8D-BD3F-394FBA683D5C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</p:spTree>
    <p:extLst>
      <p:ext uri="{BB962C8B-B14F-4D97-AF65-F5344CB8AC3E}">
        <p14:creationId xmlns:p14="http://schemas.microsoft.com/office/powerpoint/2010/main" val="288072721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20CA1-8BC3-4F3C-A9D5-0A2646467E31}"/>
              </a:ext>
            </a:extLst>
          </p:cNvPr>
          <p:cNvSpPr/>
          <p:nvPr/>
        </p:nvSpPr>
        <p:spPr>
          <a:xfrm>
            <a:off x="163286" y="4171604"/>
            <a:ext cx="10896600" cy="144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If Hardcopy Submission Needed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i="1" dirty="0">
                <a:latin typeface="Montserrat" panose="020B0604020202020204" charset="0"/>
                <a:cs typeface="Times New Roman" panose="02020603050405020304" pitchFamily="18" charset="0"/>
              </a:rPr>
              <a:t>Bidders who are unable to submit their bids electronically may request instruction for submitting a “hard copy” of their bid in writing to the Contract Officer: James Borkman at </a:t>
            </a:r>
            <a:r>
              <a:rPr lang="en-US" i="1" dirty="0">
                <a:latin typeface="Montserrat" panose="020B0604020202020204" charset="0"/>
                <a:cs typeface="Times New Roman" panose="02020603050405020304" pitchFamily="18" charset="0"/>
                <a:hlinkClick r:id="rId2"/>
              </a:rPr>
              <a:t>james.borkman@cityofchiago.org</a:t>
            </a:r>
            <a:r>
              <a:rPr lang="en-US" i="1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R="457200" algn="just">
              <a:lnSpc>
                <a:spcPct val="115000"/>
              </a:lnSpc>
            </a:pPr>
            <a:endParaRPr lang="en-US" sz="2500" dirty="0">
              <a:solidFill>
                <a:srgbClr val="F66F00"/>
              </a:solidFill>
              <a:latin typeface="Montserrat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1964D-82EB-4D71-84BB-0C1DC92AA310}"/>
              </a:ext>
            </a:extLst>
          </p:cNvPr>
          <p:cNvSpPr/>
          <p:nvPr/>
        </p:nvSpPr>
        <p:spPr>
          <a:xfrm>
            <a:off x="3352800" y="1600200"/>
            <a:ext cx="7234382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24477-3B2C-4412-8E8F-ED6D136FB3ED}"/>
              </a:ext>
            </a:extLst>
          </p:cNvPr>
          <p:cNvSpPr txBox="1"/>
          <p:nvPr/>
        </p:nvSpPr>
        <p:spPr>
          <a:xfrm>
            <a:off x="152400" y="1059874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BID SUBMISSION REQUIREMENTS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A1FDAC-ACEF-434C-9FF8-ABAD49215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29B78E-0986-4BFE-83BC-F1B15A405551}"/>
              </a:ext>
            </a:extLst>
          </p:cNvPr>
          <p:cNvSpPr/>
          <p:nvPr/>
        </p:nvSpPr>
        <p:spPr>
          <a:xfrm>
            <a:off x="169817" y="1883579"/>
            <a:ext cx="8839200" cy="2495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Electronic Submission 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Montserrat" panose="020B0604020202020204" charset="0"/>
                <a:cs typeface="Times New Roman" panose="02020603050405020304" pitchFamily="18" charset="0"/>
              </a:rPr>
              <a:t>One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complete copy of bid document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Original Signatures (</a:t>
            </a:r>
            <a:r>
              <a:rPr lang="en-US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blue ink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) or Digital Signature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Include Bid Bond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Include Bid Form and Award Criteria sheet in PDF format separately within email </a:t>
            </a:r>
          </a:p>
          <a:p>
            <a:pPr marL="288925" marR="457200" lvl="2" algn="just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latin typeface="Montserrat" panose="020B0604020202020204" charset="0"/>
                <a:cs typeface="Times New Roman" panose="02020603050405020304" pitchFamily="18" charset="0"/>
              </a:rPr>
              <a:t>NOTE:  These two documents should be searchable PDF form and not a scanned copy.</a:t>
            </a:r>
          </a:p>
          <a:p>
            <a:pPr marL="285750" marR="457200" indent="-2857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Email to:</a:t>
            </a:r>
          </a:p>
          <a:p>
            <a:pPr marL="285750" marR="457200">
              <a:lnSpc>
                <a:spcPct val="115000"/>
              </a:lnSpc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5"/>
              </a:rPr>
              <a:t>bids@pbcchicago.com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rgbClr val="C00000"/>
                </a:solidFill>
                <a:latin typeface="Montserrat" panose="020B0604020202020204" charset="0"/>
                <a:cs typeface="Times New Roman" panose="02020603050405020304" pitchFamily="18" charset="0"/>
              </a:rPr>
              <a:t>AND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6"/>
              </a:rPr>
              <a:t>james.borkman@cityofchicago.org</a:t>
            </a: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25FF0-413B-4D4C-8C4A-084EF43A423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</p:spTree>
    <p:extLst>
      <p:ext uri="{BB962C8B-B14F-4D97-AF65-F5344CB8AC3E}">
        <p14:creationId xmlns:p14="http://schemas.microsoft.com/office/powerpoint/2010/main" val="71322075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7446" y="1002715"/>
            <a:ext cx="6852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PRE-AWARD MEETING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A8CA6-61AA-4D20-B408-FE01DE559A17}"/>
              </a:ext>
            </a:extLst>
          </p:cNvPr>
          <p:cNvSpPr/>
          <p:nvPr/>
        </p:nvSpPr>
        <p:spPr>
          <a:xfrm>
            <a:off x="227104" y="1718421"/>
            <a:ext cx="4954496" cy="156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Wednesday, December 20, 2023 at 11:00 a.m. (Virtual)</a:t>
            </a:r>
          </a:p>
          <a:p>
            <a:pPr marR="457200" algn="just">
              <a:lnSpc>
                <a:spcPct val="115000"/>
              </a:lnSpc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(Subject to Change via Addendum)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BDB4BDE-4D43-4005-9CF4-9EC5D472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2331" y="6334426"/>
            <a:ext cx="2064349" cy="503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5957F-3B51-4D9A-A254-136C692351D0}"/>
              </a:ext>
            </a:extLst>
          </p:cNvPr>
          <p:cNvSpPr txBox="1"/>
          <p:nvPr/>
        </p:nvSpPr>
        <p:spPr>
          <a:xfrm>
            <a:off x="152400" y="3429000"/>
            <a:ext cx="6066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NOTICE OF AWARD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DA4F67-8610-42BA-95D0-51A13ECFD94E}"/>
              </a:ext>
            </a:extLst>
          </p:cNvPr>
          <p:cNvSpPr/>
          <p:nvPr/>
        </p:nvSpPr>
        <p:spPr>
          <a:xfrm>
            <a:off x="165320" y="4141005"/>
            <a:ext cx="9829800" cy="219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Anticipated Schedule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Anticipated release of the Notice of Award (NOA) is </a:t>
            </a:r>
            <a:r>
              <a:rPr lang="en-US" sz="1800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January 2024 </a:t>
            </a: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PBC Board of Commissioners Meeting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Successful General Contractor will be required to provide compliant Certificate of Insurance and Payment and Performance Bond within 5 to 7 days of NOA issuance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8614A-DF18-490E-BDBB-444E20D122E1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</p:spTree>
    <p:extLst>
      <p:ext uri="{BB962C8B-B14F-4D97-AF65-F5344CB8AC3E}">
        <p14:creationId xmlns:p14="http://schemas.microsoft.com/office/powerpoint/2010/main" val="206509779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Book 1 &amp; 2 Highlights</a:t>
            </a:r>
          </a:p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&amp;</a:t>
            </a:r>
          </a:p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Compliance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3886200" y="1136815"/>
            <a:ext cx="4419600" cy="3886199"/>
            <a:chOff x="3782699" y="1538287"/>
            <a:chExt cx="1578600" cy="1578600"/>
          </a:xfrm>
          <a:solidFill>
            <a:srgbClr val="ADAF4B"/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D5CA6EC-42D7-4D4E-BE03-784068943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181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42DC95-5309-4198-AF90-F85487ABA08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138088" y="1905000"/>
            <a:ext cx="9996512" cy="227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Budget, Staffing, and Additional Requirements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Estimated Construction Budget (Book 1, Page 4) – $1,800,000 - $2,000,000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Mandatory Project Staffing (Book 1, Page 5)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Scheduling Software Requirements (Book 1, Page 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Liquidated Damages (Book 1, Page 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Prevailing Wage Rates (Book 1, Page 7)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2A39B-C803-4EC7-9C1E-9039145278E5}"/>
              </a:ext>
            </a:extLst>
          </p:cNvPr>
          <p:cNvSpPr/>
          <p:nvPr/>
        </p:nvSpPr>
        <p:spPr>
          <a:xfrm>
            <a:off x="101077" y="948163"/>
            <a:ext cx="9567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BOOK 1 AND BOOK 2 HIGHLIGHTS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82715D-14B1-4B7B-BF66-E20F59D8C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675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4B95B8F-3D96-485A-A5AB-080EDBD34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5" t="5472" r="5485" b="14517"/>
          <a:stretch/>
        </p:blipFill>
        <p:spPr>
          <a:xfrm>
            <a:off x="6781799" y="1676139"/>
            <a:ext cx="4724401" cy="51818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143028" y="1905000"/>
            <a:ext cx="6722925" cy="1971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Joint Venture Opportunities</a:t>
            </a:r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Schedule B – Joint Venture Affidavit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        (Book 1, Page 25)</a:t>
            </a:r>
          </a:p>
          <a:p>
            <a:pPr marL="573088" lvl="4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Montserrat" panose="020B0604020202020204" charset="0"/>
              </a:rPr>
              <a:t>JV Agreement</a:t>
            </a:r>
          </a:p>
          <a:p>
            <a:pPr marL="573088" lvl="4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Montserrat" panose="020B0604020202020204" charset="0"/>
              </a:rPr>
              <a:t>Certification Letter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7D986-286F-4B01-9C62-0496D75C95E3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23F6AF-8D5D-4769-9995-930E0F642E3D}"/>
              </a:ext>
            </a:extLst>
          </p:cNvPr>
          <p:cNvSpPr/>
          <p:nvPr/>
        </p:nvSpPr>
        <p:spPr>
          <a:xfrm>
            <a:off x="58875" y="968624"/>
            <a:ext cx="9567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BOOK 1 AND BOOK 2 HIGHLIGHTS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BC7612-64F0-48DE-B3FD-1889A3683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00" y="6019800"/>
            <a:ext cx="2064349" cy="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8858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"/>
          <p:cNvSpPr txBox="1">
            <a:spLocks/>
          </p:cNvSpPr>
          <p:nvPr/>
        </p:nvSpPr>
        <p:spPr>
          <a:xfrm>
            <a:off x="152400" y="1528465"/>
            <a:ext cx="8137478" cy="3576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D8F8"/>
              </a:buClr>
              <a:buSzPct val="1000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Char char="□"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28600" indent="0"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MUTE</a:t>
            </a:r>
            <a:r>
              <a:rPr lang="en-US" b="1" dirty="0"/>
              <a:t> your computers and/or cellphones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Press *6 to unmute (if asked to speak) </a:t>
            </a:r>
          </a:p>
          <a:p>
            <a:pPr marL="228600" indent="0"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CHANGE </a:t>
            </a:r>
            <a:r>
              <a:rPr lang="en-US" b="1" dirty="0"/>
              <a:t>your screen name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Use ‘Your Name (Company Name (or Initials))</a:t>
            </a:r>
          </a:p>
          <a:p>
            <a:pPr marL="228600" lvl="2">
              <a:spcAft>
                <a:spcPts val="400"/>
              </a:spcAft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00000"/>
                </a:solidFill>
              </a:rPr>
              <a:t>EXAMPLE: James B (PBC)</a:t>
            </a:r>
          </a:p>
          <a:p>
            <a:pPr marL="228600" indent="0"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ADD</a:t>
            </a:r>
            <a:r>
              <a:rPr lang="en-US" b="1" dirty="0"/>
              <a:t> your name to Chat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Use ‘Your </a:t>
            </a:r>
            <a:r>
              <a:rPr lang="en-US" sz="2000" dirty="0" err="1"/>
              <a:t>Name|Company</a:t>
            </a:r>
            <a:r>
              <a:rPr lang="en-US" sz="2000" dirty="0"/>
              <a:t> Name (or Initials)’</a:t>
            </a:r>
          </a:p>
          <a:p>
            <a:pPr marL="228600" lvl="2">
              <a:spcAft>
                <a:spcPts val="400"/>
              </a:spcAft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00000"/>
                </a:solidFill>
              </a:rPr>
              <a:t>EXAMPLE: James Borkman (PBC)</a:t>
            </a:r>
          </a:p>
          <a:p>
            <a:pPr marL="228600" indent="0">
              <a:spcBef>
                <a:spcPts val="1200"/>
              </a:spcBef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WAIT</a:t>
            </a:r>
            <a:r>
              <a:rPr lang="en-US" b="1" dirty="0"/>
              <a:t> for Q&amp;A to ask questions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Q&amp;A session will be at the end of each meeting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Feel free to use the ‘Chat’ feature</a:t>
            </a:r>
          </a:p>
          <a:p>
            <a:pPr marL="228600" indent="0">
              <a:spcAft>
                <a:spcPts val="400"/>
              </a:spcAft>
              <a:buNone/>
            </a:pPr>
            <a:endParaRPr lang="en-US" sz="2200" dirty="0"/>
          </a:p>
          <a:p>
            <a:pPr marL="228600" indent="0">
              <a:spcAft>
                <a:spcPts val="400"/>
              </a:spcAft>
              <a:buNone/>
            </a:pPr>
            <a:endParaRPr lang="en-US" sz="2200" dirty="0"/>
          </a:p>
          <a:p>
            <a:pPr marL="571500">
              <a:spcAft>
                <a:spcPts val="400"/>
              </a:spcAft>
            </a:pP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AF9C9-31AC-482D-AF4D-653BC9E55755}"/>
              </a:ext>
            </a:extLst>
          </p:cNvPr>
          <p:cNvSpPr txBox="1"/>
          <p:nvPr/>
        </p:nvSpPr>
        <p:spPr>
          <a:xfrm>
            <a:off x="152400" y="152401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HOUSEKEEPING ITEMS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F3BD4-77A6-495A-B7A4-9AE657371EDA}"/>
              </a:ext>
            </a:extLst>
          </p:cNvPr>
          <p:cNvSpPr txBox="1"/>
          <p:nvPr/>
        </p:nvSpPr>
        <p:spPr>
          <a:xfrm>
            <a:off x="304800" y="1066801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6F00"/>
                </a:solidFill>
                <a:latin typeface="Montserrat"/>
                <a:sym typeface="Montserrat"/>
              </a:rPr>
              <a:t>While we wait…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00FFCE-0E1D-40D8-85F6-B3A6BA89D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E3E721-6DDE-4115-AA6D-0B716DB11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765" y="2209800"/>
            <a:ext cx="4419983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964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4114800" y="886138"/>
            <a:ext cx="34507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THE BID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B68CA-1516-41B5-B1F5-138390ADDFA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DDA6BD-6BB1-4A73-AA12-D4CB4E98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3600" y="6328635"/>
            <a:ext cx="2064349" cy="50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4C9F1-8236-8134-18DE-EE2918272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192" y="1295400"/>
            <a:ext cx="7731963" cy="55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68040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1828800" y="833643"/>
            <a:ext cx="8534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THE BID FORM – SCHEDULE OF PRICES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B68CA-1516-41B5-B1F5-138390ADDFA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DDA6BD-6BB1-4A73-AA12-D4CB4E98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3600" y="6328635"/>
            <a:ext cx="2064349" cy="50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6FCF7-6C98-86C6-EC0C-846C80EFD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013" y="1389026"/>
            <a:ext cx="6471971" cy="55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1149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F76342E-2FB8-49F3-905F-19DDB2893153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DDA6BD-6BB1-4A73-AA12-D4CB4E98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9800" y="6096000"/>
            <a:ext cx="2064349" cy="503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3750F8-0017-459B-A004-56FEA66C1EDB}"/>
              </a:ext>
            </a:extLst>
          </p:cNvPr>
          <p:cNvSpPr/>
          <p:nvPr/>
        </p:nvSpPr>
        <p:spPr>
          <a:xfrm>
            <a:off x="7239000" y="2057400"/>
            <a:ext cx="3801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2000" dirty="0">
                <a:solidFill>
                  <a:srgbClr val="F66F00"/>
                </a:solidFill>
                <a:latin typeface="Montserrat" panose="020B0604020202020204" charset="0"/>
              </a:rPr>
              <a:t>AWARD CRITERIA FIGURE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895DE-E660-D62C-E2B6-3BA1263A2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65707"/>
            <a:ext cx="4648200" cy="581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3288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241605" y="1708618"/>
            <a:ext cx="4845470" cy="320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Award Criteria Figure</a:t>
            </a:r>
          </a:p>
          <a:p>
            <a:pPr marL="287338" lvl="4"/>
            <a:r>
              <a:rPr lang="en-US" sz="2000" dirty="0">
                <a:latin typeface="Montserrat" panose="020B0604020202020204" charset="0"/>
              </a:rPr>
              <a:t>Maximum </a:t>
            </a:r>
            <a:r>
              <a:rPr lang="en-US" sz="2000" dirty="0">
                <a:solidFill>
                  <a:srgbClr val="0075BC"/>
                </a:solidFill>
                <a:latin typeface="Montserrat" panose="020B0604020202020204" charset="0"/>
              </a:rPr>
              <a:t>70% 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         Minority </a:t>
            </a:r>
            <a:r>
              <a:rPr lang="en-US" sz="2000" dirty="0" err="1">
                <a:latin typeface="Montserrat" panose="020B0604020202020204" charset="0"/>
              </a:rPr>
              <a:t>Journeyworker</a:t>
            </a:r>
            <a:r>
              <a:rPr lang="en-US" sz="2000" dirty="0">
                <a:latin typeface="Montserrat" panose="020B0604020202020204" charset="0"/>
              </a:rPr>
              <a:t>,       	 	Apprentice, and;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Laborer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Maximum </a:t>
            </a:r>
            <a:r>
              <a:rPr lang="en-US" sz="2000" dirty="0">
                <a:solidFill>
                  <a:srgbClr val="0075BC"/>
                </a:solidFill>
                <a:latin typeface="Montserrat" panose="020B0604020202020204" charset="0"/>
              </a:rPr>
              <a:t>15% 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Female </a:t>
            </a:r>
            <a:r>
              <a:rPr lang="en-US" sz="2000" dirty="0" err="1">
                <a:latin typeface="Montserrat" panose="020B0604020202020204" charset="0"/>
              </a:rPr>
              <a:t>Journeyworker</a:t>
            </a:r>
            <a:r>
              <a:rPr lang="en-US" sz="2000" dirty="0">
                <a:latin typeface="Montserrat" panose="020B0604020202020204" charset="0"/>
              </a:rPr>
              <a:t>,       	 	Apprentice, and;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Laborer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79CCA0-3702-4302-BD3C-C555679E27EF}"/>
              </a:ext>
            </a:extLst>
          </p:cNvPr>
          <p:cNvSpPr/>
          <p:nvPr/>
        </p:nvSpPr>
        <p:spPr>
          <a:xfrm>
            <a:off x="121866" y="947769"/>
            <a:ext cx="9567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BOOK 1 AND BOOK 2 HIGHLIGHTS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85E2335-FACE-460A-A051-D10384B06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66" y="6278883"/>
            <a:ext cx="2064349" cy="503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01715F-B021-45B0-820F-8F2F47AFC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340" y="1753905"/>
            <a:ext cx="6805461" cy="5104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37A38A-331B-4DF7-9E35-A9B2D592417E}"/>
              </a:ext>
            </a:extLst>
          </p:cNvPr>
          <p:cNvSpPr txBox="1"/>
          <p:nvPr/>
        </p:nvSpPr>
        <p:spPr>
          <a:xfrm>
            <a:off x="5334000" y="1702633"/>
            <a:ext cx="4876800" cy="9643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4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City Residency &amp;</a:t>
            </a:r>
          </a:p>
          <a:p>
            <a:pPr lvl="4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Community Hiring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6E26E5-30B3-407B-A5BE-481777948C77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DDEFCF-F756-402B-A2F2-E055400E0A1E}"/>
              </a:ext>
            </a:extLst>
          </p:cNvPr>
          <p:cNvSpPr/>
          <p:nvPr/>
        </p:nvSpPr>
        <p:spPr>
          <a:xfrm>
            <a:off x="5334000" y="2667000"/>
            <a:ext cx="1600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8357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31D4820-57B5-401C-964B-E4A66E832D9F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DED217A3-600C-C6CD-9D3B-53B7102B1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914399"/>
            <a:ext cx="5029200" cy="5943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8763000" y="3307466"/>
            <a:ext cx="3156633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Community Hiring</a:t>
            </a:r>
          </a:p>
          <a:p>
            <a:pPr lvl="4" algn="ctr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MAP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209B170-81DD-4691-BB62-6ADC605B0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6181207"/>
            <a:ext cx="2064349" cy="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6292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9508C18-6D68-4FF9-96DA-6414E5EE4AFB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179648" y="1981200"/>
            <a:ext cx="9954951" cy="326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Basis of Award </a:t>
            </a:r>
            <a:r>
              <a:rPr lang="en-US" sz="1800" dirty="0">
                <a:latin typeface="Montserrat" panose="020B0604020202020204" charset="0"/>
              </a:rPr>
              <a:t>(Book 1, Page 10)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Award will be made to the responsible Bidder submitting the Lowest Award Criteria Figure and otherwise responsive to all the requirements of the Contract Documents.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Bidder’s pricing for each line item should carry its share of the costs of work, plus its share of overhead and profit.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Bids that the PBC considers to be materially unbalanced will be rejected.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Firms are required to fill out the entire BID FORM to be considered responsive.</a:t>
            </a:r>
          </a:p>
          <a:p>
            <a:endParaRPr lang="en-US" sz="1800" dirty="0">
              <a:highlight>
                <a:srgbClr val="FFFF00"/>
              </a:highlight>
              <a:latin typeface="Montserrat" panose="020B0604020202020204" charset="0"/>
            </a:endParaRPr>
          </a:p>
          <a:p>
            <a:pPr marL="630238" lvl="4" indent="-342900">
              <a:buFont typeface="Wingdings" panose="05000000000000000000" pitchFamily="2" charset="2"/>
              <a:buChar char="§"/>
            </a:pPr>
            <a:endParaRPr lang="en-US" sz="2000" dirty="0">
              <a:latin typeface="Montserrat" panose="020B0604020202020204" charset="0"/>
            </a:endParaRP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9F3AD-D8B8-438B-A39F-07EA052E6BB4}"/>
              </a:ext>
            </a:extLst>
          </p:cNvPr>
          <p:cNvSpPr/>
          <p:nvPr/>
        </p:nvSpPr>
        <p:spPr>
          <a:xfrm>
            <a:off x="153913" y="1046019"/>
            <a:ext cx="9567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BOOK 1 AND BOOK 2 HIGHLIGHTS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1FD2500-E177-4E17-8938-66BB4658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0619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42DC95-5309-4198-AF90-F85487ABA08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52400" y="1002715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MBE/WBE PARTICIPATION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292B29-6B1A-49EB-B596-E31B73E56D55}"/>
              </a:ext>
            </a:extLst>
          </p:cNvPr>
          <p:cNvSpPr/>
          <p:nvPr/>
        </p:nvSpPr>
        <p:spPr>
          <a:xfrm>
            <a:off x="152400" y="2390755"/>
            <a:ext cx="5452134" cy="3824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MBE/WBE Goal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26%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,</a:t>
            </a: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MBE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6%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,</a:t>
            </a: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WBE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endParaRPr lang="en-US" sz="2000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endParaRPr lang="en-US" sz="2000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endParaRPr lang="en-US" sz="2000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MBE/WBE Special Conditions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Book 2, Article 23</a:t>
            </a:r>
          </a:p>
          <a:p>
            <a:pPr marR="457200" algn="just">
              <a:tabLst>
                <a:tab pos="457200" algn="l"/>
                <a:tab pos="685800" algn="l"/>
                <a:tab pos="5486400" algn="r"/>
              </a:tabLst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F4FD8C-412A-420E-B543-837F44CC2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9800" y="5963129"/>
            <a:ext cx="2064349" cy="50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144CE-AD4F-4C09-92C4-FC1823072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817" y="1365088"/>
            <a:ext cx="6737058" cy="4648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4090FA-F5BD-4BA9-A5E1-05386B63CBB4}"/>
              </a:ext>
            </a:extLst>
          </p:cNvPr>
          <p:cNvSpPr txBox="1"/>
          <p:nvPr/>
        </p:nvSpPr>
        <p:spPr>
          <a:xfrm>
            <a:off x="165189" y="3689187"/>
            <a:ext cx="4570790" cy="1227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MBE/WBE Certifications</a:t>
            </a:r>
          </a:p>
          <a:p>
            <a:pPr marL="230188" marR="457200" indent="-230188" algn="just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City of Chicago</a:t>
            </a:r>
          </a:p>
          <a:p>
            <a:pPr marL="230188" marR="457200" indent="-230188" algn="just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Cook County</a:t>
            </a:r>
          </a:p>
        </p:txBody>
      </p:sp>
    </p:spTree>
    <p:extLst>
      <p:ext uri="{BB962C8B-B14F-4D97-AF65-F5344CB8AC3E}">
        <p14:creationId xmlns:p14="http://schemas.microsoft.com/office/powerpoint/2010/main" val="143734862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52399" y="1002715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MBE/WBE </a:t>
            </a:r>
          </a:p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COMPLIANCE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2414467"/>
            <a:ext cx="6839243" cy="265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Documentation and Monitoring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B2Gnow: MBE/WBE Compliance monitoring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Established Business, Manufacturers, Suppliers, and Brokers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Schedule 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Schedule 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3552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685800" y="3420291"/>
            <a:ext cx="3048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Schedule 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617" y="5943600"/>
            <a:ext cx="2064349" cy="503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398" y="1002714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MBE/WBE </a:t>
            </a:r>
          </a:p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COMPLIANCE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3B791-79E1-4F09-902D-DAC5C0C78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432450"/>
            <a:ext cx="4187890" cy="5390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666DB-8F3A-4B25-A915-DD49DC293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467284"/>
            <a:ext cx="4208619" cy="42388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A9251-DFDA-4934-8837-04A26441059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49403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883319" y="3409406"/>
            <a:ext cx="3048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Schedule 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617" y="5943600"/>
            <a:ext cx="2064349" cy="503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52399" y="1002715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MBE/WBE </a:t>
            </a:r>
          </a:p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COMPLIANCE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F2624-98CD-4080-872A-CD72BF73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319" y="1570722"/>
            <a:ext cx="4019941" cy="4915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7E31C-2D39-4C98-B537-2AA12F6F2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917" y="1592493"/>
            <a:ext cx="3634263" cy="5186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F31770-03E6-40EA-AF17-65EEA9556DC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6128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0">
            <a:extLst>
              <a:ext uri="{FF2B5EF4-FFF2-40B4-BE49-F238E27FC236}">
                <a16:creationId xmlns:a16="http://schemas.microsoft.com/office/drawing/2014/main" id="{DD95BB41-7935-418B-9B22-DE3CEC9F4E0E}"/>
              </a:ext>
            </a:extLst>
          </p:cNvPr>
          <p:cNvSpPr txBox="1">
            <a:spLocks/>
          </p:cNvSpPr>
          <p:nvPr/>
        </p:nvSpPr>
        <p:spPr>
          <a:xfrm>
            <a:off x="762000" y="990600"/>
            <a:ext cx="104394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dirty="0">
                <a:solidFill>
                  <a:srgbClr val="FFFFFF"/>
                </a:solidFill>
              </a:rPr>
              <a:t>Works Progress Administration (“WPA”) Streets Reconstruction Fillmore Street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C1605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CD0DB-7EB7-4086-96D3-795695F66EC9}"/>
              </a:ext>
            </a:extLst>
          </p:cNvPr>
          <p:cNvSpPr txBox="1"/>
          <p:nvPr/>
        </p:nvSpPr>
        <p:spPr>
          <a:xfrm>
            <a:off x="2552700" y="4419600"/>
            <a:ext cx="685800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FFFF"/>
                </a:solidFill>
                <a:latin typeface="Montserrat" panose="020B0604020202020204" charset="0"/>
              </a:rPr>
              <a:t>Pre-Bid and Technical Review Meeting</a:t>
            </a:r>
          </a:p>
          <a:p>
            <a:pPr algn="ctr"/>
            <a:r>
              <a:rPr lang="en-US" sz="2500" dirty="0">
                <a:solidFill>
                  <a:srgbClr val="FFFFFF"/>
                </a:solidFill>
                <a:latin typeface="Montserrat" panose="020B0604020202020204" charset="0"/>
              </a:rPr>
              <a:t>November 28, 2023 at 10:00am </a:t>
            </a:r>
            <a:endParaRPr lang="en" sz="250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0484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950CE26-1DBC-4E6B-B9E8-556D74A1D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0" y="6019800"/>
            <a:ext cx="1905000" cy="4646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F8CAB4-613B-4D55-AA95-DB3D00A50281}"/>
              </a:ext>
            </a:extLst>
          </p:cNvPr>
          <p:cNvSpPr txBox="1"/>
          <p:nvPr/>
        </p:nvSpPr>
        <p:spPr>
          <a:xfrm>
            <a:off x="228600" y="2211160"/>
            <a:ext cx="8991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FFCC"/>
                </a:solidFill>
                <a:latin typeface="Montserrat" panose="020B0604020202020204" charset="0"/>
              </a:rPr>
              <a:t>James Borkman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20B0604020202020204" charset="0"/>
              </a:rPr>
              <a:t>james.borkman@cityofchicago.org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BADF5A-55A0-41F4-B20B-2D21794821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EF994-464C-4D43-8D11-FF3ACB4073F8}"/>
              </a:ext>
            </a:extLst>
          </p:cNvPr>
          <p:cNvSpPr txBox="1"/>
          <p:nvPr/>
        </p:nvSpPr>
        <p:spPr>
          <a:xfrm>
            <a:off x="152400" y="152401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PBC CONTACT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8763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Technical Review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rgbClr val="00276A"/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DF43681A-3658-49C6-A6AD-1EB19C9E4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0061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C88C0-5EC1-D070-3661-991E86305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130704"/>
            <a:ext cx="7391400" cy="56795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3810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Location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Project Overview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2895600"/>
            <a:ext cx="4038600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Existing Conditions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Proposed Conditions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148428"/>
            <a:ext cx="3200400" cy="212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W. Fillmore Street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South Campbell Ave to Dead End West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13503" y="3784403"/>
            <a:ext cx="1525675" cy="355403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cxnSpLocks/>
            <a:endCxn id="26" idx="1"/>
          </p:cNvCxnSpPr>
          <p:nvPr/>
        </p:nvCxnSpPr>
        <p:spPr>
          <a:xfrm>
            <a:off x="3429000" y="1371600"/>
            <a:ext cx="3584503" cy="2590505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67544" y="3182779"/>
            <a:ext cx="114300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W Taylor Street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91109" y="5282571"/>
            <a:ext cx="1600201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Roosevelt Road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816374" y="4732483"/>
            <a:ext cx="1302339" cy="24479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S Campbell Avenue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3781497" y="4374905"/>
            <a:ext cx="1216198" cy="24479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California Avenue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171" y="3842981"/>
            <a:ext cx="114300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W Fillmore Street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9076296" y="4113535"/>
            <a:ext cx="144842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S Western Avenue</a:t>
            </a:r>
          </a:p>
        </p:txBody>
      </p:sp>
    </p:spTree>
    <p:extLst>
      <p:ext uri="{BB962C8B-B14F-4D97-AF65-F5344CB8AC3E}">
        <p14:creationId xmlns:p14="http://schemas.microsoft.com/office/powerpoint/2010/main" val="3210903867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F66A57-FBEF-D163-1B66-882134160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411" y="3601612"/>
            <a:ext cx="5412544" cy="31053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5181600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2000" dirty="0">
                <a:latin typeface="Montserrat" panose="020B0604020202020204" charset="0"/>
              </a:rPr>
              <a:t>Roadway width varies from 24’ – 32’.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2000" dirty="0">
                <a:latin typeface="Montserrat" panose="020B0604020202020204" charset="0"/>
              </a:rPr>
              <a:t>One Intersection:</a:t>
            </a: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8229600" y="3256388"/>
            <a:ext cx="1095704" cy="1945828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2467819"/>
            <a:ext cx="26711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S. Campbell Ave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C143A-5A73-DBD1-CDFD-F5DDD223B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289" y="1205329"/>
            <a:ext cx="3676788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08876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3F9615-7C0B-2299-7899-48028EBA0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996960"/>
            <a:ext cx="5874265" cy="2374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5D2A2-0D73-F927-95CA-65D3BC9C0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411" y="3601612"/>
            <a:ext cx="5412544" cy="31053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914400"/>
            <a:ext cx="464819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 (</a:t>
            </a:r>
            <a:r>
              <a:rPr lang="en-US" sz="3000" dirty="0" err="1">
                <a:solidFill>
                  <a:srgbClr val="F66F00"/>
                </a:solidFill>
                <a:latin typeface="Montserrat" panose="020B0604020202020204" charset="0"/>
              </a:rPr>
              <a:t>cont</a:t>
            </a: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)</a:t>
            </a:r>
            <a:endParaRPr lang="en-US" sz="30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No existing  street west of Campbell Avenue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Lack of curb &amp; gutter leads to standing water in the public ROW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170’ of sidewalk on the southside west of Campbell Ave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No East-West pedestrian crossings at Fillmore &amp; Campbell.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Wood and chain link fences at centerline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Pavers on southside of street along the residential homes.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8542D6-82F0-7325-E8A8-ACCB0C4AE0B9}"/>
              </a:ext>
            </a:extLst>
          </p:cNvPr>
          <p:cNvCxnSpPr>
            <a:cxnSpLocks/>
          </p:cNvCxnSpPr>
          <p:nvPr/>
        </p:nvCxnSpPr>
        <p:spPr>
          <a:xfrm>
            <a:off x="8229600" y="3256388"/>
            <a:ext cx="1095704" cy="1945828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66364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95D2A2-0D73-F927-95CA-65D3BC9C0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411" y="3601612"/>
            <a:ext cx="5412544" cy="31053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914400"/>
            <a:ext cx="411253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Utility Coordination     </a:t>
            </a:r>
            <a:r>
              <a:rPr lang="en-US" sz="2400" dirty="0" err="1">
                <a:solidFill>
                  <a:schemeClr val="tx1"/>
                </a:solidFill>
                <a:latin typeface="Montserrat" panose="020B0604020202020204" charset="0"/>
              </a:rPr>
              <a:t>ComED</a:t>
            </a:r>
            <a:endParaRPr lang="en-US" sz="3000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Existing utility poles located within the existing ROW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6 utility poles will require relocation by ComEd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ComEd is responsible for the design, OUC coordination permitting and relocation.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8542D6-82F0-7325-E8A8-ACCB0C4AE0B9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144000" y="3286706"/>
            <a:ext cx="1061979" cy="166629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6191937-1499-E978-2B26-BA7E75818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1076906"/>
            <a:ext cx="2261932" cy="2209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C1317E-A4E1-69DF-9057-EDA441DA7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1076906"/>
            <a:ext cx="2123958" cy="2209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67F53D-DBB8-F4C0-8339-2213B1D9F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949" y="1080985"/>
            <a:ext cx="1877183" cy="22098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3A1D83-FEAA-A3C4-AB92-D52445076F19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7836566" y="3286706"/>
            <a:ext cx="316834" cy="189489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17EEAD-60B7-C40B-E2E0-16BD217FF963}"/>
              </a:ext>
            </a:extLst>
          </p:cNvPr>
          <p:cNvCxnSpPr>
            <a:cxnSpLocks/>
          </p:cNvCxnSpPr>
          <p:nvPr/>
        </p:nvCxnSpPr>
        <p:spPr>
          <a:xfrm>
            <a:off x="6172200" y="3286706"/>
            <a:ext cx="832183" cy="1960988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98B028-E048-C392-D47B-4F036684C83C}"/>
              </a:ext>
            </a:extLst>
          </p:cNvPr>
          <p:cNvCxnSpPr>
            <a:cxnSpLocks/>
          </p:cNvCxnSpPr>
          <p:nvPr/>
        </p:nvCxnSpPr>
        <p:spPr>
          <a:xfrm>
            <a:off x="5568027" y="3279229"/>
            <a:ext cx="750556" cy="1902371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216093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C184BA-E080-DBBA-E499-CBC7A9343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12" y="3511060"/>
            <a:ext cx="5429396" cy="1746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AAD51-E4B0-8541-98F8-A00F4C60D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72" y="3505200"/>
            <a:ext cx="6175293" cy="19258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49018" y="820956"/>
            <a:ext cx="7265239" cy="265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Clear &amp; grade throughout project limits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Full depth pavement reconstruction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Widen roadway to 30’ width and install curb &amp; gutter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Reconstruct or construct new driveways and alley aprons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48092"/>
          <a:stretch/>
        </p:blipFill>
        <p:spPr>
          <a:xfrm>
            <a:off x="9753600" y="1600200"/>
            <a:ext cx="2254979" cy="1481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b="53299"/>
          <a:stretch/>
        </p:blipFill>
        <p:spPr>
          <a:xfrm>
            <a:off x="7417638" y="1593294"/>
            <a:ext cx="2254979" cy="13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80455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C184BA-E080-DBBA-E499-CBC7A9343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164" y="3217507"/>
            <a:ext cx="5429396" cy="1746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AAD51-E4B0-8541-98F8-A00F4C60D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33" y="3168123"/>
            <a:ext cx="6175293" cy="19258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399" y="853813"/>
            <a:ext cx="7265239" cy="265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 (</a:t>
            </a:r>
            <a:r>
              <a:rPr lang="en-US" sz="3000" dirty="0" err="1">
                <a:solidFill>
                  <a:srgbClr val="F66F00"/>
                </a:solidFill>
                <a:latin typeface="Montserrat" panose="020B0604020202020204" charset="0"/>
              </a:rPr>
              <a:t>cont</a:t>
            </a: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Remove existing sewer and construct new 18” sewer main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catch basins and sewer laterals to connect to the existing and proposed sewer mainlines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48092"/>
          <a:stretch/>
        </p:blipFill>
        <p:spPr>
          <a:xfrm>
            <a:off x="9753600" y="1600200"/>
            <a:ext cx="2254979" cy="1481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b="53299"/>
          <a:stretch/>
        </p:blipFill>
        <p:spPr>
          <a:xfrm>
            <a:off x="7417638" y="1593294"/>
            <a:ext cx="2254979" cy="13333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3720538"/>
            <a:ext cx="875382" cy="82102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67200" y="5184465"/>
            <a:ext cx="1600200" cy="16446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5257800" y="4541565"/>
            <a:ext cx="0" cy="642900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83BD5A2-8500-8501-0834-BB356CB44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5220974"/>
            <a:ext cx="1438275" cy="15716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1578757-7C9F-4CB5-21AE-59D1E569CD42}"/>
              </a:ext>
            </a:extLst>
          </p:cNvPr>
          <p:cNvSpPr/>
          <p:nvPr/>
        </p:nvSpPr>
        <p:spPr>
          <a:xfrm>
            <a:off x="10773066" y="3505201"/>
            <a:ext cx="875382" cy="104307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6D0CE0-DBAB-7F32-31AB-8B5DC39DBE9B}"/>
              </a:ext>
            </a:extLst>
          </p:cNvPr>
          <p:cNvCxnSpPr>
            <a:cxnSpLocks/>
          </p:cNvCxnSpPr>
          <p:nvPr/>
        </p:nvCxnSpPr>
        <p:spPr>
          <a:xfrm flipH="1">
            <a:off x="11039475" y="4578074"/>
            <a:ext cx="85725" cy="46778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A807926D-8953-F0C8-4C7D-8E3F559EF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2863" y="5099561"/>
            <a:ext cx="1716612" cy="165842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95841DE-34D4-3678-F0EC-67B3265A137E}"/>
              </a:ext>
            </a:extLst>
          </p:cNvPr>
          <p:cNvSpPr/>
          <p:nvPr/>
        </p:nvSpPr>
        <p:spPr>
          <a:xfrm>
            <a:off x="9237139" y="5045860"/>
            <a:ext cx="1794514" cy="174674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08356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C77FE06-BF6C-E1BF-5751-266A551E4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260541"/>
            <a:ext cx="7620000" cy="1441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C184BA-E080-DBBA-E499-CBC7A9343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164" y="3217507"/>
            <a:ext cx="5429396" cy="1746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AAD51-E4B0-8541-98F8-A00F4C60D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10" y="3174830"/>
            <a:ext cx="6175293" cy="19258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399" y="1066800"/>
            <a:ext cx="7265239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New sidewalk on the south side of Fillmore, but not on the north side. 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48092"/>
          <a:stretch/>
        </p:blipFill>
        <p:spPr>
          <a:xfrm>
            <a:off x="9753600" y="1600200"/>
            <a:ext cx="2254979" cy="1481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b="53299"/>
          <a:stretch/>
        </p:blipFill>
        <p:spPr>
          <a:xfrm>
            <a:off x="7417638" y="1593294"/>
            <a:ext cx="2254979" cy="13333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4495846"/>
            <a:ext cx="4343400" cy="15235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5257800" y="4541565"/>
            <a:ext cx="0" cy="164793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1578757-7C9F-4CB5-21AE-59D1E569CD42}"/>
              </a:ext>
            </a:extLst>
          </p:cNvPr>
          <p:cNvSpPr/>
          <p:nvPr/>
        </p:nvSpPr>
        <p:spPr>
          <a:xfrm>
            <a:off x="6553200" y="4442759"/>
            <a:ext cx="1905000" cy="13531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6D0CE0-DBAB-7F32-31AB-8B5DC39DBE9B}"/>
              </a:ext>
            </a:extLst>
          </p:cNvPr>
          <p:cNvCxnSpPr>
            <a:cxnSpLocks/>
          </p:cNvCxnSpPr>
          <p:nvPr/>
        </p:nvCxnSpPr>
        <p:spPr>
          <a:xfrm>
            <a:off x="8458200" y="4617641"/>
            <a:ext cx="1066800" cy="1571858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95841DE-34D4-3678-F0EC-67B3265A137E}"/>
              </a:ext>
            </a:extLst>
          </p:cNvPr>
          <p:cNvSpPr/>
          <p:nvPr/>
        </p:nvSpPr>
        <p:spPr>
          <a:xfrm flipV="1">
            <a:off x="2819401" y="6220163"/>
            <a:ext cx="7467600" cy="2015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43956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77987F-39B3-A8F6-3FF4-930E6AE8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230" y="1041177"/>
            <a:ext cx="3433554" cy="2716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1C491-1FD9-188F-AF91-DA834D1BE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965" y="1066800"/>
            <a:ext cx="3743469" cy="2716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99694-8163-455F-17C5-3BC149500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124" y="3989594"/>
            <a:ext cx="3520454" cy="2716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682564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Sidewalk (</a:t>
            </a:r>
            <a:r>
              <a:rPr lang="en-US" sz="3000" dirty="0" err="1">
                <a:solidFill>
                  <a:srgbClr val="F66F00"/>
                </a:solidFill>
                <a:latin typeface="Montserrat" panose="020B0604020202020204" charset="0"/>
              </a:rPr>
              <a:t>cont</a:t>
            </a: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Reconstruct pedestrian ramps at Campbell to meet ADA standards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Place detectable warning tiles at each ADA ramp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Relocate catch basins to the east leg of Fillmore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Add new crosswalk pavement markings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0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33800" y="3962400"/>
            <a:ext cx="3844634" cy="281048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47280">
            <a:off x="9803222" y="4358121"/>
            <a:ext cx="1157006" cy="39149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5105400" y="2667000"/>
            <a:ext cx="474731" cy="165005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9411711" y="5257800"/>
            <a:ext cx="1561089" cy="55902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>
          <a:xfrm flipH="1">
            <a:off x="9601793" y="2743200"/>
            <a:ext cx="115731" cy="124639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2B90B46-A657-CD58-4C4F-6C482D838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3980" y="3989594"/>
            <a:ext cx="3095625" cy="25622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BD5267-D112-65CD-7343-8E472980B326}"/>
              </a:ext>
            </a:extLst>
          </p:cNvPr>
          <p:cNvSpPr/>
          <p:nvPr/>
        </p:nvSpPr>
        <p:spPr>
          <a:xfrm>
            <a:off x="7981230" y="3989594"/>
            <a:ext cx="3168375" cy="25622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876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D007C06-31BE-43EB-9B54-51AF6768E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D5590-E33D-4292-9705-B0980F42E2CA}"/>
              </a:ext>
            </a:extLst>
          </p:cNvPr>
          <p:cNvSpPr txBox="1"/>
          <p:nvPr/>
        </p:nvSpPr>
        <p:spPr>
          <a:xfrm>
            <a:off x="228600" y="17524"/>
            <a:ext cx="6494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Montserrat" panose="020B0604020202020204" charset="0"/>
                <a:ea typeface="Source Sans Pro Semibold" panose="020B0603030403020204" pitchFamily="34" charset="0"/>
              </a:rPr>
              <a:t>AGENDA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F323F6-6607-458F-8E16-CE14629EE1D1}"/>
              </a:ext>
            </a:extLst>
          </p:cNvPr>
          <p:cNvGrpSpPr/>
          <p:nvPr/>
        </p:nvGrpSpPr>
        <p:grpSpPr>
          <a:xfrm>
            <a:off x="2438401" y="1447800"/>
            <a:ext cx="7111055" cy="3476786"/>
            <a:chOff x="923531" y="1127568"/>
            <a:chExt cx="7111055" cy="34767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11F5F3-21DD-40CC-9F21-7F780905F61B}"/>
                </a:ext>
              </a:extLst>
            </p:cNvPr>
            <p:cNvSpPr txBox="1"/>
            <p:nvPr/>
          </p:nvSpPr>
          <p:spPr>
            <a:xfrm>
              <a:off x="923531" y="1127568"/>
              <a:ext cx="7111055" cy="347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Introductions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Procurement Details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Compliance </a:t>
              </a:r>
            </a:p>
            <a:p>
              <a:pPr algn="ctr">
                <a:lnSpc>
                  <a:spcPct val="150000"/>
                </a:lnSpc>
              </a:pPr>
              <a:r>
                <a:rPr lang="en" sz="30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Technical Review</a:t>
              </a:r>
            </a:p>
            <a:p>
              <a:pPr algn="ctr">
                <a:lnSpc>
                  <a:spcPct val="150000"/>
                </a:lnSpc>
              </a:pPr>
              <a:r>
                <a:rPr lang="en" sz="30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Q&amp;A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CD8C3F-EB35-4F9D-AD33-B13596686014}"/>
                </a:ext>
              </a:extLst>
            </p:cNvPr>
            <p:cNvCxnSpPr/>
            <p:nvPr/>
          </p:nvCxnSpPr>
          <p:spPr>
            <a:xfrm>
              <a:off x="4021858" y="1905000"/>
              <a:ext cx="914400" cy="0"/>
            </a:xfrm>
            <a:prstGeom prst="line">
              <a:avLst/>
            </a:prstGeom>
            <a:ln w="34925">
              <a:solidFill>
                <a:srgbClr val="00276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1EF169-51F4-446C-B389-C2BFBF57613F}"/>
                </a:ext>
              </a:extLst>
            </p:cNvPr>
            <p:cNvCxnSpPr/>
            <p:nvPr/>
          </p:nvCxnSpPr>
          <p:spPr>
            <a:xfrm>
              <a:off x="4021858" y="3276600"/>
              <a:ext cx="914400" cy="0"/>
            </a:xfrm>
            <a:prstGeom prst="line">
              <a:avLst/>
            </a:prstGeom>
            <a:ln w="34925">
              <a:solidFill>
                <a:srgbClr val="00276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FECA1B-5965-4E98-9005-53F1A7D42D53}"/>
                </a:ext>
              </a:extLst>
            </p:cNvPr>
            <p:cNvCxnSpPr/>
            <p:nvPr/>
          </p:nvCxnSpPr>
          <p:spPr>
            <a:xfrm>
              <a:off x="4021858" y="2651568"/>
              <a:ext cx="914400" cy="0"/>
            </a:xfrm>
            <a:prstGeom prst="line">
              <a:avLst/>
            </a:prstGeom>
            <a:ln w="34925">
              <a:solidFill>
                <a:srgbClr val="00276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4EEF74-2087-4F37-AB91-17E9DD91FFE1}"/>
                </a:ext>
              </a:extLst>
            </p:cNvPr>
            <p:cNvCxnSpPr/>
            <p:nvPr/>
          </p:nvCxnSpPr>
          <p:spPr>
            <a:xfrm>
              <a:off x="4021858" y="3962400"/>
              <a:ext cx="914400" cy="0"/>
            </a:xfrm>
            <a:prstGeom prst="line">
              <a:avLst/>
            </a:prstGeom>
            <a:ln w="34925">
              <a:solidFill>
                <a:srgbClr val="00276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38960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A695C5-4C3F-B71B-FB1A-658C98B1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5032832"/>
            <a:ext cx="1442278" cy="1617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C184BA-E080-DBBA-E499-CBC7A9343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35"/>
          <a:stretch/>
        </p:blipFill>
        <p:spPr>
          <a:xfrm>
            <a:off x="5791201" y="2522405"/>
            <a:ext cx="6248400" cy="2197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AAD51-E4B0-8541-98F8-A00F4C60D1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26" t="2344" r="1"/>
          <a:stretch/>
        </p:blipFill>
        <p:spPr>
          <a:xfrm>
            <a:off x="162103" y="2602437"/>
            <a:ext cx="5720306" cy="22172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222542" y="685800"/>
            <a:ext cx="80070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F6600"/>
                </a:solidFill>
                <a:latin typeface="Montserrat" panose="020B0604020202020204" charset="0"/>
              </a:rPr>
              <a:t>Landscaping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New trees to be planted in the parkway on the south side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New grass sod to be placed in the parkway on the south side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Refer to contract documents for removal of existing trees in the parkway</a:t>
            </a: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876997"/>
            <a:ext cx="1676400" cy="2811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5622853" y="4126682"/>
            <a:ext cx="1108188" cy="1207318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1578757-7C9F-4CB5-21AE-59D1E569CD42}"/>
              </a:ext>
            </a:extLst>
          </p:cNvPr>
          <p:cNvSpPr/>
          <p:nvPr/>
        </p:nvSpPr>
        <p:spPr>
          <a:xfrm>
            <a:off x="6960484" y="3894646"/>
            <a:ext cx="1878716" cy="2299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6D0CE0-DBAB-7F32-31AB-8B5DC39DBE9B}"/>
              </a:ext>
            </a:extLst>
          </p:cNvPr>
          <p:cNvCxnSpPr>
            <a:cxnSpLocks/>
          </p:cNvCxnSpPr>
          <p:nvPr/>
        </p:nvCxnSpPr>
        <p:spPr>
          <a:xfrm>
            <a:off x="8763000" y="4124618"/>
            <a:ext cx="381000" cy="84082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95841DE-34D4-3678-F0EC-67B3265A137E}"/>
              </a:ext>
            </a:extLst>
          </p:cNvPr>
          <p:cNvSpPr/>
          <p:nvPr/>
        </p:nvSpPr>
        <p:spPr>
          <a:xfrm flipV="1">
            <a:off x="9067802" y="4965447"/>
            <a:ext cx="1562099" cy="1752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0AC536-4860-BBBD-8372-233E44017257}"/>
              </a:ext>
            </a:extLst>
          </p:cNvPr>
          <p:cNvSpPr/>
          <p:nvPr/>
        </p:nvSpPr>
        <p:spPr>
          <a:xfrm>
            <a:off x="2815793" y="3894646"/>
            <a:ext cx="1676400" cy="2635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E6CDBA-AA32-1761-F783-5AAD2B7F92B5}"/>
              </a:ext>
            </a:extLst>
          </p:cNvPr>
          <p:cNvSpPr/>
          <p:nvPr/>
        </p:nvSpPr>
        <p:spPr>
          <a:xfrm>
            <a:off x="4752610" y="3894646"/>
            <a:ext cx="908866" cy="2635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5E036-C31D-CF68-95DF-291AF8FA4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1099730"/>
            <a:ext cx="2386373" cy="10728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D4C73D-9A09-A9A5-80C6-9D62A0F776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0946" y="4984530"/>
            <a:ext cx="1585154" cy="1752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7DAE2D5-3A00-EF06-E677-30B8404DF32A}"/>
              </a:ext>
            </a:extLst>
          </p:cNvPr>
          <p:cNvSpPr/>
          <p:nvPr/>
        </p:nvSpPr>
        <p:spPr>
          <a:xfrm flipV="1">
            <a:off x="6731041" y="4922872"/>
            <a:ext cx="1704964" cy="187346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8AE6FC4-CD33-2FD5-62E2-A6BEE4804C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8358" y="5032832"/>
            <a:ext cx="1807346" cy="16254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92DCDC3-1EE8-D498-E32D-EB4B03602A61}"/>
              </a:ext>
            </a:extLst>
          </p:cNvPr>
          <p:cNvSpPr/>
          <p:nvPr/>
        </p:nvSpPr>
        <p:spPr>
          <a:xfrm flipV="1">
            <a:off x="4216276" y="4984529"/>
            <a:ext cx="1879723" cy="173351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DE379E-E7C9-45D9-A16F-891DE3F057CF}"/>
              </a:ext>
            </a:extLst>
          </p:cNvPr>
          <p:cNvCxnSpPr>
            <a:cxnSpLocks/>
          </p:cNvCxnSpPr>
          <p:nvPr/>
        </p:nvCxnSpPr>
        <p:spPr>
          <a:xfrm>
            <a:off x="4492193" y="4140572"/>
            <a:ext cx="141445" cy="824875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ADD9A446-6AEA-0C8C-87F0-4F7B3E39C0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4242" y="4953422"/>
            <a:ext cx="1601929" cy="178370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ED41051-8A33-9244-B778-A649B9B2EF8C}"/>
              </a:ext>
            </a:extLst>
          </p:cNvPr>
          <p:cNvSpPr/>
          <p:nvPr/>
        </p:nvSpPr>
        <p:spPr>
          <a:xfrm flipV="1">
            <a:off x="2325031" y="4899688"/>
            <a:ext cx="1708335" cy="18734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2E1097B-2040-18A3-0D17-9371E95AE2AE}"/>
              </a:ext>
            </a:extLst>
          </p:cNvPr>
          <p:cNvCxnSpPr>
            <a:cxnSpLocks/>
          </p:cNvCxnSpPr>
          <p:nvPr/>
        </p:nvCxnSpPr>
        <p:spPr>
          <a:xfrm>
            <a:off x="1560438" y="4140572"/>
            <a:ext cx="781882" cy="73281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770589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4DB089-5DF5-8B3B-14B5-872CF6FA8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101059"/>
            <a:ext cx="3561363" cy="3722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ECF55-E636-BC66-6C3E-E316BDD90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52" y="3989150"/>
            <a:ext cx="4980373" cy="2647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88392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2800" dirty="0">
                <a:solidFill>
                  <a:srgbClr val="F66F00"/>
                </a:solidFill>
                <a:latin typeface="Montserrat" panose="020B0604020202020204" charset="0"/>
              </a:rPr>
              <a:t>Campbell &amp; Fillmore Driveway Improvements</a:t>
            </a:r>
            <a:endParaRPr lang="en-US" sz="16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597578"/>
            <a:ext cx="708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35’ driveway width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Property owner to relocate gate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Contractor is responsible for maintaining access to A Safe Haven yard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This work will take place after </a:t>
            </a:r>
            <a:r>
              <a:rPr lang="en-US" sz="1800" dirty="0" err="1">
                <a:latin typeface="Montserrat" panose="020B0604020202020204" charset="0"/>
              </a:rPr>
              <a:t>ComED</a:t>
            </a:r>
            <a:r>
              <a:rPr lang="en-US" sz="1800" dirty="0">
                <a:latin typeface="Montserrat" panose="020B0604020202020204" charset="0"/>
              </a:rPr>
              <a:t> relocate their utility poles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7952" y="5067138"/>
            <a:ext cx="457200" cy="914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6052688" y="1674346"/>
            <a:ext cx="3091312" cy="3392792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2CE918F-E818-7AD1-F10D-929E38365801}"/>
              </a:ext>
            </a:extLst>
          </p:cNvPr>
          <p:cNvSpPr/>
          <p:nvPr/>
        </p:nvSpPr>
        <p:spPr>
          <a:xfrm>
            <a:off x="7765451" y="4216773"/>
            <a:ext cx="311749" cy="606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5133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925EC2-98A0-49DA-A0ED-8067C8336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48963"/>
            <a:ext cx="5741714" cy="166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25A66-5C19-217B-501D-6A4332BFF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2" y="3363008"/>
            <a:ext cx="6062518" cy="16688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399" y="1066800"/>
            <a:ext cx="7265239" cy="2657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Water Main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574’ proposed 8” DI Water Main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Two fire hydrants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New  water service lines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4893" y="5017114"/>
            <a:ext cx="1600200" cy="18143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371600" y="3935174"/>
            <a:ext cx="1083293" cy="114959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6D0CE0-DBAB-7F32-31AB-8B5DC39DBE9B}"/>
              </a:ext>
            </a:extLst>
          </p:cNvPr>
          <p:cNvCxnSpPr>
            <a:cxnSpLocks/>
          </p:cNvCxnSpPr>
          <p:nvPr/>
        </p:nvCxnSpPr>
        <p:spPr>
          <a:xfrm>
            <a:off x="5391179" y="3935174"/>
            <a:ext cx="436626" cy="111077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F68194-EA09-F7EB-E3C0-1334F3880E05}"/>
              </a:ext>
            </a:extLst>
          </p:cNvPr>
          <p:cNvSpPr/>
          <p:nvPr/>
        </p:nvSpPr>
        <p:spPr>
          <a:xfrm>
            <a:off x="5391179" y="5084768"/>
            <a:ext cx="1600200" cy="16446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5736F4-AF42-9E96-98DA-4CCA37A0D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281" y="5070229"/>
            <a:ext cx="1511849" cy="17467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AC0667-0E69-6EC6-7229-1A4EC8588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320" y="5148584"/>
            <a:ext cx="1377917" cy="15662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5C6212-E212-5D84-9B25-4AA2F13B00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600" y="999145"/>
            <a:ext cx="3211407" cy="25402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A457E4-DDC6-7794-4551-1029A23EC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0079" y="1030014"/>
            <a:ext cx="2427635" cy="204885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F1B9E8E-CE48-7B45-3E82-BBB5653690F5}"/>
              </a:ext>
            </a:extLst>
          </p:cNvPr>
          <p:cNvSpPr/>
          <p:nvPr/>
        </p:nvSpPr>
        <p:spPr>
          <a:xfrm>
            <a:off x="11600530" y="2872827"/>
            <a:ext cx="474367" cy="236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576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B99C31-C76B-A681-FBAE-6DCDE0DDC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551" y="1619112"/>
            <a:ext cx="3857258" cy="4488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809999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Lighting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new street lighting including piggyback lighting for pedestrians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One light pole provides lighting for both the street and 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Upgraded LED lamps</a:t>
            </a:r>
            <a:endParaRPr lang="en-US" sz="20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618" y="1619112"/>
            <a:ext cx="4005164" cy="4488934"/>
          </a:xfrm>
          <a:prstGeom prst="rect">
            <a:avLst/>
          </a:prstGeom>
        </p:spPr>
      </p:pic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7010400" y="2286000"/>
            <a:ext cx="2895600" cy="762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5029200" y="3429000"/>
            <a:ext cx="4191000" cy="1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24746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CEF8CC83-231A-4163-9E09-FE7DB9897867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en" sz="4800" dirty="0">
              <a:solidFill>
                <a:srgbClr val="FFFFFF"/>
              </a:solidFill>
            </a:endParaRPr>
          </a:p>
        </p:txBody>
      </p:sp>
      <p:sp>
        <p:nvSpPr>
          <p:cNvPr id="4" name="Shape 170">
            <a:extLst>
              <a:ext uri="{FF2B5EF4-FFF2-40B4-BE49-F238E27FC236}">
                <a16:creationId xmlns:a16="http://schemas.microsoft.com/office/drawing/2014/main" id="{EE8A4F05-2B8B-4B88-B893-48B0B546F565}"/>
              </a:ext>
            </a:extLst>
          </p:cNvPr>
          <p:cNvSpPr txBox="1">
            <a:spLocks/>
          </p:cNvSpPr>
          <p:nvPr/>
        </p:nvSpPr>
        <p:spPr>
          <a:xfrm>
            <a:off x="1447800" y="1905001"/>
            <a:ext cx="92964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0" kern="1200" dirty="0">
                <a:solidFill>
                  <a:schemeClr val="bg1"/>
                </a:solidFill>
                <a:latin typeface="Montserrat" panose="020B0604020202020204" charset="0"/>
              </a:rPr>
              <a:t>Q&amp;A</a:t>
            </a:r>
            <a:endParaRPr lang="en" sz="200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B616CE-39A0-41D9-B446-02C88C08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464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" sz="4800" dirty="0">
                <a:solidFill>
                  <a:srgbClr val="FFFFFF"/>
                </a:solidFill>
              </a:rPr>
              <a:t>Introductions</a:t>
            </a: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rgbClr val="00276A"/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DFB6BC0A-452E-4E35-9611-56CE29120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526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7D5590-E33D-4292-9705-B0980F42E2CA}"/>
              </a:ext>
            </a:extLst>
          </p:cNvPr>
          <p:cNvSpPr txBox="1"/>
          <p:nvPr/>
        </p:nvSpPr>
        <p:spPr>
          <a:xfrm>
            <a:off x="228600" y="17524"/>
            <a:ext cx="6494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Montserrat" panose="020B0604020202020204" charset="0"/>
                <a:ea typeface="Source Sans Pro Semibold" panose="020B0603030403020204" pitchFamily="34" charset="0"/>
              </a:rPr>
              <a:t>INTRO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1F5F3-21DD-40CC-9F21-7F780905F61B}"/>
              </a:ext>
            </a:extLst>
          </p:cNvPr>
          <p:cNvSpPr txBox="1"/>
          <p:nvPr/>
        </p:nvSpPr>
        <p:spPr>
          <a:xfrm>
            <a:off x="2447532" y="1447800"/>
            <a:ext cx="7111055" cy="278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PBC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CDOT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General Contractors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Sub-Contractors/Suppliers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CD8C3F-EB35-4F9D-AD33-B13596686014}"/>
              </a:ext>
            </a:extLst>
          </p:cNvPr>
          <p:cNvCxnSpPr/>
          <p:nvPr/>
        </p:nvCxnSpPr>
        <p:spPr>
          <a:xfrm>
            <a:off x="5545858" y="2225232"/>
            <a:ext cx="914400" cy="0"/>
          </a:xfrm>
          <a:prstGeom prst="line">
            <a:avLst/>
          </a:prstGeom>
          <a:ln w="34925">
            <a:solidFill>
              <a:srgbClr val="F66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1EF169-51F4-446C-B389-C2BFBF57613F}"/>
              </a:ext>
            </a:extLst>
          </p:cNvPr>
          <p:cNvCxnSpPr/>
          <p:nvPr/>
        </p:nvCxnSpPr>
        <p:spPr>
          <a:xfrm>
            <a:off x="5545858" y="3596832"/>
            <a:ext cx="914400" cy="0"/>
          </a:xfrm>
          <a:prstGeom prst="line">
            <a:avLst/>
          </a:prstGeom>
          <a:ln w="34925">
            <a:solidFill>
              <a:srgbClr val="F66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FECA1B-5965-4E98-9005-53F1A7D42D53}"/>
              </a:ext>
            </a:extLst>
          </p:cNvPr>
          <p:cNvCxnSpPr/>
          <p:nvPr/>
        </p:nvCxnSpPr>
        <p:spPr>
          <a:xfrm>
            <a:off x="5545858" y="2895600"/>
            <a:ext cx="914400" cy="0"/>
          </a:xfrm>
          <a:prstGeom prst="line">
            <a:avLst/>
          </a:prstGeom>
          <a:ln w="34925">
            <a:solidFill>
              <a:srgbClr val="F66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00A9DC-8B06-4422-BA8E-8E56A456EB75}"/>
              </a:ext>
            </a:extLst>
          </p:cNvPr>
          <p:cNvCxnSpPr/>
          <p:nvPr/>
        </p:nvCxnSpPr>
        <p:spPr>
          <a:xfrm>
            <a:off x="5545858" y="4343400"/>
            <a:ext cx="914400" cy="0"/>
          </a:xfrm>
          <a:prstGeom prst="line">
            <a:avLst/>
          </a:prstGeom>
          <a:ln w="34925">
            <a:solidFill>
              <a:srgbClr val="F66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61794A4-AF7D-4127-9896-E3016E46D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664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Procurement Details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rgbClr val="00276A"/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78A2D99-154F-4BD0-BA4E-7139F44B6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57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E16DA8-65F6-4FDB-A835-B7168B43B5E3}"/>
              </a:ext>
            </a:extLst>
          </p:cNvPr>
          <p:cNvSpPr txBox="1"/>
          <p:nvPr/>
        </p:nvSpPr>
        <p:spPr>
          <a:xfrm>
            <a:off x="211986" y="2667000"/>
            <a:ext cx="105322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General Scope of Work</a:t>
            </a:r>
            <a:endParaRPr lang="en-US" sz="2000" dirty="0">
              <a:latin typeface="Montserrat" panose="020B060402020202020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Full depth pavement reconstruction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Special excavation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Portland Cement concrete Base course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Hot-Mix Asphalt Surface course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Sewer Main and Drainage Structures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Water Main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Lighting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Concrete Curb, Gutter, ADA Curb Ramps, Sidewalks, Driveways and Alleys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Pavement markings and signs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Topsoil, Sodding, and Tree Planting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Associated Site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F2E69-417A-4E07-8010-BF8C0D38C823}"/>
              </a:ext>
            </a:extLst>
          </p:cNvPr>
          <p:cNvSpPr txBox="1"/>
          <p:nvPr/>
        </p:nvSpPr>
        <p:spPr>
          <a:xfrm>
            <a:off x="211986" y="1828800"/>
            <a:ext cx="10837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Location</a:t>
            </a:r>
          </a:p>
          <a:p>
            <a:r>
              <a:rPr lang="en-US" b="1" dirty="0"/>
              <a:t>WEST FILLMORE STREET FROM SOUTH CAMPBELL AVENUE TO DEAD END WEST - </a:t>
            </a:r>
            <a:r>
              <a:rPr lang="en-US" dirty="0">
                <a:latin typeface="Montserrat" panose="020B0604020202020204" charset="0"/>
              </a:rPr>
              <a:t>Chicago, Illinois</a:t>
            </a:r>
            <a:endParaRPr lang="en-US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5881B-69E7-41C0-903B-43BAB9042C02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02F08-FB8E-4A84-9996-CA3200A5126D}"/>
              </a:ext>
            </a:extLst>
          </p:cNvPr>
          <p:cNvSpPr txBox="1"/>
          <p:nvPr/>
        </p:nvSpPr>
        <p:spPr>
          <a:xfrm>
            <a:off x="152400" y="1002715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185BEB0-0A57-4207-97AE-728D2B1FC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948CC9-3E32-4F90-855C-BB3F2D32500D}"/>
              </a:ext>
            </a:extLst>
          </p:cNvPr>
          <p:cNvSpPr txBox="1"/>
          <p:nvPr/>
        </p:nvSpPr>
        <p:spPr>
          <a:xfrm>
            <a:off x="152400" y="2209800"/>
            <a:ext cx="403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Time of Completion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64FDC-8CC7-4AFC-8C4D-88775176DCEF}"/>
              </a:ext>
            </a:extLst>
          </p:cNvPr>
          <p:cNvSpPr txBox="1"/>
          <p:nvPr/>
        </p:nvSpPr>
        <p:spPr>
          <a:xfrm>
            <a:off x="109824" y="5497153"/>
            <a:ext cx="8957975" cy="11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Liquidated Damages</a:t>
            </a:r>
          </a:p>
          <a:p>
            <a:pPr marL="342900" marR="4572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  <a:tab pos="5486400" algn="r"/>
              </a:tabLst>
            </a:pPr>
            <a:r>
              <a:rPr lang="en-US" sz="1600" b="1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$1,000.00 per day – </a:t>
            </a:r>
            <a:r>
              <a:rPr lang="en-US" sz="1600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For failure to achieve Substantial Completion</a:t>
            </a:r>
          </a:p>
          <a:p>
            <a:pPr marL="342900" marR="4572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  <a:tab pos="5486400" algn="r"/>
              </a:tabLst>
            </a:pPr>
            <a:r>
              <a:rPr lang="en-US" sz="1600" b="1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$500 per day</a:t>
            </a:r>
            <a:r>
              <a:rPr lang="en-US" sz="1600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- For failure to achieve milestone date(s)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8A8B4D-DB33-44B3-BCAD-553F39404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233" y="6252622"/>
            <a:ext cx="2064349" cy="5034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4D596C-35F0-491A-B423-0ECA42D7842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30120-C2A9-9E70-FC61-E7F1377EB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557" y="1650532"/>
            <a:ext cx="7492043" cy="43104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9A12B6-9331-470D-91E5-6999723A6832}"/>
              </a:ext>
            </a:extLst>
          </p:cNvPr>
          <p:cNvSpPr txBox="1"/>
          <p:nvPr/>
        </p:nvSpPr>
        <p:spPr>
          <a:xfrm>
            <a:off x="152400" y="1002715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317516727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sdemon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CC RFQ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22396</TotalTime>
  <Words>1457</Words>
  <Application>Microsoft Office PowerPoint</Application>
  <PresentationFormat>Widescreen</PresentationFormat>
  <Paragraphs>268</Paragraphs>
  <Slides>44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Wingdings</vt:lpstr>
      <vt:lpstr>Fira Sans</vt:lpstr>
      <vt:lpstr>Montserrat</vt:lpstr>
      <vt:lpstr>Arial</vt:lpstr>
      <vt:lpstr>Calibri</vt:lpstr>
      <vt:lpstr>Desdemona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Marti, Alyssa</dc:creator>
  <cp:lastModifiedBy>James Borkman</cp:lastModifiedBy>
  <cp:revision>472</cp:revision>
  <cp:lastPrinted>2022-09-14T14:35:07Z</cp:lastPrinted>
  <dcterms:modified xsi:type="dcterms:W3CDTF">2023-11-28T14:18:37Z</dcterms:modified>
</cp:coreProperties>
</file>