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 bookmarkIdSeed="2">
  <p:sldMasterIdLst>
    <p:sldMasterId id="2147483657" r:id="rId1"/>
  </p:sldMasterIdLst>
  <p:notesMasterIdLst>
    <p:notesMasterId r:id="rId69"/>
  </p:notesMasterIdLst>
  <p:handoutMasterIdLst>
    <p:handoutMasterId r:id="rId70"/>
  </p:handoutMasterIdLst>
  <p:sldIdLst>
    <p:sldId id="997" r:id="rId2"/>
    <p:sldId id="592" r:id="rId3"/>
    <p:sldId id="270" r:id="rId4"/>
    <p:sldId id="968" r:id="rId5"/>
    <p:sldId id="967" r:id="rId6"/>
    <p:sldId id="996" r:id="rId7"/>
    <p:sldId id="969" r:id="rId8"/>
    <p:sldId id="347" r:id="rId9"/>
    <p:sldId id="1027" r:id="rId10"/>
    <p:sldId id="975" r:id="rId11"/>
    <p:sldId id="976" r:id="rId12"/>
    <p:sldId id="990" r:id="rId13"/>
    <p:sldId id="977" r:id="rId14"/>
    <p:sldId id="979" r:id="rId15"/>
    <p:sldId id="980" r:id="rId16"/>
    <p:sldId id="982" r:id="rId17"/>
    <p:sldId id="984" r:id="rId18"/>
    <p:sldId id="970" r:id="rId19"/>
    <p:sldId id="986" r:id="rId20"/>
    <p:sldId id="989" r:id="rId21"/>
    <p:sldId id="1028" r:id="rId22"/>
    <p:sldId id="1001" r:id="rId23"/>
    <p:sldId id="1003" r:id="rId24"/>
    <p:sldId id="1029" r:id="rId25"/>
    <p:sldId id="994" r:id="rId26"/>
    <p:sldId id="992" r:id="rId27"/>
    <p:sldId id="1044" r:id="rId28"/>
    <p:sldId id="988" r:id="rId29"/>
    <p:sldId id="993" r:id="rId30"/>
    <p:sldId id="991" r:id="rId31"/>
    <p:sldId id="987" r:id="rId32"/>
    <p:sldId id="999" r:id="rId33"/>
    <p:sldId id="998" r:id="rId34"/>
    <p:sldId id="1002" r:id="rId35"/>
    <p:sldId id="972" r:id="rId36"/>
    <p:sldId id="1075" r:id="rId37"/>
    <p:sldId id="1045" r:id="rId38"/>
    <p:sldId id="1012" r:id="rId39"/>
    <p:sldId id="1004" r:id="rId40"/>
    <p:sldId id="1005" r:id="rId41"/>
    <p:sldId id="1073" r:id="rId42"/>
    <p:sldId id="1006" r:id="rId43"/>
    <p:sldId id="1007" r:id="rId44"/>
    <p:sldId id="1082" r:id="rId45"/>
    <p:sldId id="1078" r:id="rId46"/>
    <p:sldId id="1008" r:id="rId47"/>
    <p:sldId id="1046" r:id="rId48"/>
    <p:sldId id="1047" r:id="rId49"/>
    <p:sldId id="1048" r:id="rId50"/>
    <p:sldId id="1049" r:id="rId51"/>
    <p:sldId id="1051" r:id="rId52"/>
    <p:sldId id="1076" r:id="rId53"/>
    <p:sldId id="1077" r:id="rId54"/>
    <p:sldId id="1083" r:id="rId55"/>
    <p:sldId id="1079" r:id="rId56"/>
    <p:sldId id="1054" r:id="rId57"/>
    <p:sldId id="1056" r:id="rId58"/>
    <p:sldId id="1057" r:id="rId59"/>
    <p:sldId id="1058" r:id="rId60"/>
    <p:sldId id="1015" r:id="rId61"/>
    <p:sldId id="1060" r:id="rId62"/>
    <p:sldId id="1061" r:id="rId63"/>
    <p:sldId id="1080" r:id="rId64"/>
    <p:sldId id="1081" r:id="rId65"/>
    <p:sldId id="1063" r:id="rId66"/>
    <p:sldId id="1071" r:id="rId67"/>
    <p:sldId id="964" r:id="rId68"/>
  </p:sldIdLst>
  <p:sldSz cx="12192000" cy="6858000"/>
  <p:notesSz cx="7010400" cy="9296400"/>
  <p:embeddedFontLst>
    <p:embeddedFont>
      <p:font typeface="Fira Sans" panose="020B0503050000020004" pitchFamily="34" charset="0"/>
      <p:regular r:id="rId71"/>
      <p:bold r:id="rId72"/>
      <p:italic r:id="rId73"/>
      <p:boldItalic r:id="rId74"/>
    </p:embeddedFont>
    <p:embeddedFont>
      <p:font typeface="Montserrat" panose="00000500000000000000" pitchFamily="2" charset="0"/>
      <p:regular r:id="rId75"/>
      <p:bold r:id="rId76"/>
      <p:italic r:id="rId77"/>
      <p:boldItalic r:id="rId7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F00"/>
    <a:srgbClr val="00276A"/>
    <a:srgbClr val="FF6600"/>
    <a:srgbClr val="0A3A7B"/>
    <a:srgbClr val="0A1542"/>
    <a:srgbClr val="ADAF4B"/>
    <a:srgbClr val="36727E"/>
    <a:srgbClr val="183337"/>
    <a:srgbClr val="87883B"/>
    <a:srgbClr val="8ED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2256D1F-9B43-42ED-B304-414257B7EE57}">
  <a:tblStyle styleId="{92256D1F-9B43-42ED-B304-414257B7EE57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822" autoAdjust="0"/>
  </p:normalViewPr>
  <p:slideViewPr>
    <p:cSldViewPr>
      <p:cViewPr varScale="1">
        <p:scale>
          <a:sx n="70" d="100"/>
          <a:sy n="70" d="100"/>
        </p:scale>
        <p:origin x="738" y="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2874" y="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4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4"/>
            <a:ext cx="3038072" cy="464625"/>
          </a:xfrm>
          <a:prstGeom prst="rect">
            <a:avLst/>
          </a:prstGeom>
        </p:spPr>
        <p:txBody>
          <a:bodyPr vert="horz" lIns="60369" tIns="30184" rIns="60369" bIns="30184" rtlCol="0"/>
          <a:lstStyle>
            <a:lvl1pPr algn="l">
              <a:defRPr sz="800"/>
            </a:lvl1pPr>
          </a:lstStyle>
          <a:p>
            <a:r>
              <a:rPr lang="en-US" dirty="0"/>
              <a:t>PBC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169" y="4"/>
            <a:ext cx="3038072" cy="464625"/>
          </a:xfrm>
          <a:prstGeom prst="rect">
            <a:avLst/>
          </a:prstGeom>
        </p:spPr>
        <p:txBody>
          <a:bodyPr vert="horz" lIns="60369" tIns="30184" rIns="60369" bIns="30184" rtlCol="0"/>
          <a:lstStyle>
            <a:lvl1pPr algn="r">
              <a:defRPr sz="800"/>
            </a:lvl1pPr>
          </a:lstStyle>
          <a:p>
            <a:fld id="{A8C93A82-2A87-4D6D-89CE-68DD09912E50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820"/>
            <a:ext cx="3038072" cy="464624"/>
          </a:xfrm>
          <a:prstGeom prst="rect">
            <a:avLst/>
          </a:prstGeom>
        </p:spPr>
        <p:txBody>
          <a:bodyPr vert="horz" lIns="60369" tIns="30184" rIns="60369" bIns="30184" rtlCol="0" anchor="b"/>
          <a:lstStyle>
            <a:lvl1pPr algn="l">
              <a:defRPr sz="8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169" y="8829820"/>
            <a:ext cx="3038072" cy="464624"/>
          </a:xfrm>
          <a:prstGeom prst="rect">
            <a:avLst/>
          </a:prstGeom>
        </p:spPr>
        <p:txBody>
          <a:bodyPr vert="horz" lIns="60369" tIns="30184" rIns="60369" bIns="30184" rtlCol="0" anchor="b"/>
          <a:lstStyle>
            <a:lvl1pPr algn="r">
              <a:defRPr sz="800"/>
            </a:lvl1pPr>
          </a:lstStyle>
          <a:p>
            <a:fld id="{1F5EF51E-A717-43DD-8542-6D197F407F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283965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4T02:56:11.77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6T16:26:21.62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9128 1370 24154,'-4'54'0,"-6"0"0,-8-1 0,-7 1 0,-6-1 0,-7-1 0,-8 0 0,-6 0 0,-6-1 0,-8-1 0,-6-1 0,-6-1 0,-6 0 0,-7-2 0,-5-1 0,-7 0 0,-5-3 0,-6 0 0,-5-2 0,-5-1 0,-5-2 0,-5-1 0,-5-2 0,-4-1 0,-4-3 0,-3-1 0,-5-1 0,-3-3 0,-3-2 0,-4-1 0,-1-2 0,-4-3 0,-1-1 0,-3-3 0,-1-1 0,-1-3 0,-2-1 0,0-3 0,-1-2 0,0-2 0,0-2 0,0-2 0,1-2 0,0-3 0,2-1 0,1-3 0,1-1 0,3-3 0,1-1 0,4-3 0,1-2 0,4-1 0,3-2 0,3-3 0,5-1 0,3-1 0,4-3 0,4-1 0,5-2 0,5-1 0,5-2 0,5-1 0,5-2 0,6 0 0,5-3 0,7 0 0,5-1 0,7-2 0,6 0 0,6-1 0,6-1 0,8-1 0,6-1 0,6 0 0,8 0 0,7-1 0,6-1 0,7 1 0,8-1 0,6 0 0,8 1 0,6-1 0,8 0 0,7 1 0,6 0 0,7 1 0,8-1 0,6 2 0,6 0 0,8 1 0,6 1 0,6 0 0,6 2 0,7 1 0,5 0 0,7 2 0,5 1 0,6 2 0,5 0 0,5 3 0,5 0 0,5 3 0,5 0 0,4 3 0,4 1 0,3 2 0,5 2 0,3 2 0,3 1 0,4 3 0,1 1 0,4 2 0,1 3 0,3 1 0,1 3 0,1 1 0,2 3 0,0 2 0,1 1 0,0 3 0,0 2 0,0 3 0,-1 1 0,0 2 0,-2 3 0,-1 1 0,-1 3 0,-3 1 0,-1 3 0,-4 2 0,-1 1 0,-4 3 0,-3 1 0,-3 2 0,-5 2 0,-3 2 0,-4 1 0,-4 3 0,-5 0 0,-5 3 0,-5 0 0,-5 3 0,-5 0 0,-6 2 0,-5 1 0,-7 2 0,-5 0 0,-7 1 0,-6 2 0,-6 0 0,-6 1 0,-8 1 0,-6 0 0,-6 2 0,-8-1 0,-7 1 0,-6 0 0,-7 1 0,-8 0 0,-6-1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6T16:26:57.52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7197 1092 24154,'-3'43'0,"-5"0"0,-7-1 0,-4 1 0,-6 0 0,-5-2 0,-6 1 0,-5-1 0,-5 0 0,-6-1 0,-4-1 0,-6-1 0,-4 0 0,-6-1 0,-4-1 0,-5 0 0,-4-3 0,-5 1 0,-4-3 0,-3 1 0,-5-3 0,-4 0 0,-3-2 0,-4-1 0,-3-2 0,-2-1 0,-4-1 0,-3-2 0,-2-1 0,-3-2 0,-1-1 0,-3-2 0,-1-1 0,-2-3 0,-1-1 0,-1-1 0,-1-2 0,0-2 0,-2-2 0,1-1 0,0-2 0,0-1 0,1-2 0,-1-2 0,3-2 0,0-1 0,0-1 0,4-3 0,0-1 0,3-2 0,1-1 0,3-2 0,2-1 0,3-2 0,4-1 0,2-1 0,3-2 0,3-1 0,5-2 0,3 0 0,4-3 0,5 1 0,3-3 0,4 1 0,5-3 0,6 0 0,3-1 0,6-1 0,4 0 0,5-1 0,5-1 0,7-1 0,4 0 0,4-1 0,7 1 0,6-2 0,4 0 0,6 1 0,6-1 0,5 0 0,6 1 0,5-1 0,6 0 0,6 1 0,4-1 0,6 2 0,7-1 0,4 1 0,4 0 0,7 1 0,5 1 0,5 0 0,4 2 0,6 0 0,3 0 0,6 2 0,5 1 0,4 1 0,3 1 0,5 1 0,4 1 0,3 2 0,5 0 0,3 3 0,3 0 0,2 2 0,4 2 0,3 1 0,2 0 0,3 4 0,1 0 0,3 1 0,0 3 0,4 1 0,0 3 0,0 0 0,3 2 0,-1 2 0,1 1 0,0 2 0,0 2 0,1 2 0,-2 1 0,0 2 0,-1 2 0,-1 0 0,-1 3 0,-2 1 0,-1 3 0,-3 1 0,-1 0 0,-3 4 0,-2 0 0,-3 1 0,-4 2 0,-2 2 0,-3 0 0,-4 3 0,-3 0 0,-4 2 0,-5 1 0,-3 1 0,-4 1 0,-5 1 0,-4 1 0,-5 2 0,-4 0 0,-6 0 0,-4 2 0,-6 0 0,-4 1 0,-6 1 0,-5 0 0,-5 1 0,-6-1 0,-5 2 0,-6-1 0,-4 1 0,-7 0 0,-5-1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4T02:56:13.04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4T02:56:13.42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4T02:56:13.93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4T02:56:14.21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4T02:56:14.56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4T02:41:57.40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4T02:48:18.3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8T00:27:08.48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9128 1635 24154,'-4'64'0,"-6"1"0,-8-2 0,-7 2 0,-6-2 0,-7-1 0,-8 0 0,-6 0 0,-6-1 0,-8-1 0,-6-2 0,-6-1 0,-6 1 0,-7-4 0,-5 0 0,-7 0 0,-5-4 0,-6 0 0,-5-2 0,-5-2 0,-5-1 0,-5-2 0,-5-3 0,-4-1 0,-4-3 0,-3-1 0,-5-2 0,-3-3 0,-3-2 0,-4-2 0,-1-2 0,-4-4 0,-1-1 0,-3-3 0,-1-2 0,-1-3 0,-2-2 0,0-3 0,-1-2 0,0-3 0,0-2 0,0-3 0,1-2 0,0-3 0,2-2 0,1-3 0,1-2 0,3-3 0,1-1 0,4-4 0,1-2 0,4-2 0,3-2 0,3-3 0,5-2 0,3-1 0,4-3 0,4-1 0,5-3 0,5-2 0,5-1 0,5-2 0,5-2 0,6 0 0,5-4 0,7 0 0,5 0 0,7-4 0,6 1 0,6-1 0,6-2 0,8-1 0,6-1 0,6 0 0,8 0 0,7-1 0,6-2 0,7 2 0,8-2 0,6 1 0,8 1 0,6-2 0,8 1 0,7 1 0,6-1 0,7 2 0,8-1 0,6 2 0,6 0 0,8 2 0,6 0 0,6 1 0,6 2 0,7 1 0,5 0 0,7 2 0,5 2 0,6 2 0,5 0 0,5 4 0,5-1 0,5 5 0,5-1 0,4 4 0,4 1 0,3 2 0,5 3 0,3 2 0,3 1 0,4 4 0,1 1 0,4 3 0,1 3 0,3 1 0,1 4 0,1 1 0,2 4 0,0 2 0,1 1 0,0 4 0,0 2 0,0 4 0,-1 1 0,0 2 0,-2 4 0,-1 1 0,-1 4 0,-3 1 0,-1 3 0,-4 3 0,-1 1 0,-4 4 0,-3 1 0,-3 2 0,-5 3 0,-3 2 0,-4 1 0,-4 4 0,-5-1 0,-5 5 0,-5-1 0,-5 4 0,-5 0 0,-6 2 0,-5 2 0,-7 2 0,-5 0 0,-7 1 0,-6 2 0,-6 1 0,-6 0 0,-8 2 0,-6 0 0,-6 2 0,-8-1 0,-7 2 0,-6-1 0,-7 1 0,-8 1 0,-6-2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1045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18" tIns="93118" rIns="93118" bIns="93118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6423474"/>
      </p:ext>
    </p:extLst>
  </p:cSld>
  <p:clrMap bg1="lt1" tx1="dk1" bg2="dk2" tx2="lt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701045" y="4415790"/>
            <a:ext cx="5608319" cy="4183380"/>
          </a:xfrm>
          <a:prstGeom prst="rect">
            <a:avLst/>
          </a:prstGeom>
        </p:spPr>
        <p:txBody>
          <a:bodyPr lIns="93118" tIns="93118" rIns="93118" bIns="93118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A7216-4A48-317B-54A2-47C6620FD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313A04-90E3-959F-758B-373A3222D5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85A22A-A872-6384-89E6-A0CDAABAFA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85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F01C0-7BA2-FACC-E4AB-0E60E7833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32AE6B-1A7C-3EE2-324A-9F95CE488E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15986E-E145-A4BE-2C4B-CFEADFA1F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82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31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14496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bg>
      <p:bgPr>
        <a:blipFill dpi="0" rotWithShape="1">
          <a:blip r:embed="rId2">
            <a:alphaModFix amt="5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8">
            <a:extLst>
              <a:ext uri="{FF2B5EF4-FFF2-40B4-BE49-F238E27FC236}">
                <a16:creationId xmlns:a16="http://schemas.microsoft.com/office/drawing/2014/main" id="{5877A9C0-98FC-4CAF-B550-6B735A62B80E}"/>
              </a:ext>
            </a:extLst>
          </p:cNvPr>
          <p:cNvSpPr/>
          <p:nvPr userDrawn="1"/>
        </p:nvSpPr>
        <p:spPr>
          <a:xfrm>
            <a:off x="-4" y="6720301"/>
            <a:ext cx="12192000" cy="1376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4718B2-585C-F41C-BBAE-BD7B3D402971}"/>
              </a:ext>
            </a:extLst>
          </p:cNvPr>
          <p:cNvSpPr/>
          <p:nvPr userDrawn="1"/>
        </p:nvSpPr>
        <p:spPr>
          <a:xfrm>
            <a:off x="8106" y="0"/>
            <a:ext cx="12192000" cy="6720301"/>
          </a:xfrm>
          <a:prstGeom prst="rect">
            <a:avLst/>
          </a:prstGeom>
          <a:solidFill>
            <a:schemeClr val="tx1">
              <a:lumMod val="85000"/>
              <a:lumOff val="1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1514208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574737-AD15-46E1-B371-6F85E9D9690A}"/>
              </a:ext>
            </a:extLst>
          </p:cNvPr>
          <p:cNvSpPr/>
          <p:nvPr userDrawn="1"/>
        </p:nvSpPr>
        <p:spPr>
          <a:xfrm>
            <a:off x="-76200" y="0"/>
            <a:ext cx="12276306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707F3F-521F-0157-A3F8-4AC7620260BE}"/>
              </a:ext>
            </a:extLst>
          </p:cNvPr>
          <p:cNvSpPr/>
          <p:nvPr userDrawn="1"/>
        </p:nvSpPr>
        <p:spPr>
          <a:xfrm>
            <a:off x="-76200" y="0"/>
            <a:ext cx="12276306" cy="6858000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14576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F6CC95-A33E-4A05-9027-3C67977DFDA2}"/>
              </a:ext>
            </a:extLst>
          </p:cNvPr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21941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F3C2E0-398E-4EAE-A8F3-A15CC946E40C}"/>
              </a:ext>
            </a:extLst>
          </p:cNvPr>
          <p:cNvSpPr/>
          <p:nvPr userDrawn="1"/>
        </p:nvSpPr>
        <p:spPr>
          <a:xfrm>
            <a:off x="1514" y="0"/>
            <a:ext cx="12190486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147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8">
            <a:extLst>
              <a:ext uri="{FF2B5EF4-FFF2-40B4-BE49-F238E27FC236}">
                <a16:creationId xmlns:a16="http://schemas.microsoft.com/office/drawing/2014/main" id="{5877A9C0-98FC-4CAF-B550-6B735A62B80E}"/>
              </a:ext>
            </a:extLst>
          </p:cNvPr>
          <p:cNvSpPr/>
          <p:nvPr userDrawn="1"/>
        </p:nvSpPr>
        <p:spPr>
          <a:xfrm>
            <a:off x="-4" y="6720301"/>
            <a:ext cx="12192000" cy="1376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CFD5C1-B3DD-4F6C-A462-BE44EA5BDD0C}"/>
              </a:ext>
            </a:extLst>
          </p:cNvPr>
          <p:cNvSpPr/>
          <p:nvPr userDrawn="1"/>
        </p:nvSpPr>
        <p:spPr>
          <a:xfrm>
            <a:off x="-4" y="0"/>
            <a:ext cx="12192000" cy="6720301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0053280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921601" y="634299"/>
            <a:ext cx="10348799" cy="65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921601" y="1811604"/>
            <a:ext cx="10348799" cy="441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C7F464"/>
              </a:buClr>
              <a:buSzPct val="100000"/>
              <a:buFont typeface="Montserrat"/>
              <a:buChar char="▣"/>
              <a:defRPr sz="24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480"/>
              </a:spcBef>
              <a:buClr>
                <a:srgbClr val="C7F464"/>
              </a:buClr>
              <a:buSzPct val="100000"/>
              <a:buFont typeface="Montserrat"/>
              <a:buChar char="□"/>
              <a:defRPr sz="20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480"/>
              </a:spcBef>
              <a:buClr>
                <a:srgbClr val="C7F464"/>
              </a:buClr>
              <a:buSzPct val="100000"/>
              <a:buFont typeface="Montserrat"/>
              <a:defRPr sz="20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360"/>
              </a:spcBef>
              <a:buClr>
                <a:srgbClr val="C7F464"/>
              </a:buClr>
              <a:buSzPct val="100000"/>
              <a:buFont typeface="Montserrat"/>
              <a:defRPr sz="18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360"/>
              </a:spcBef>
              <a:buClr>
                <a:srgbClr val="C7F464"/>
              </a:buClr>
              <a:buSzPct val="100000"/>
              <a:buFont typeface="Montserrat"/>
              <a:defRPr sz="18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360"/>
              </a:spcBef>
              <a:buClr>
                <a:srgbClr val="C7F464"/>
              </a:buClr>
              <a:buSzPct val="100000"/>
              <a:buFont typeface="Montserrat"/>
              <a:defRPr sz="18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360"/>
              </a:spcBef>
              <a:buClr>
                <a:srgbClr val="C7F464"/>
              </a:buClr>
              <a:buSzPct val="100000"/>
              <a:buFont typeface="Montserrat"/>
              <a:defRPr sz="18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360"/>
              </a:spcBef>
              <a:buClr>
                <a:srgbClr val="C7F464"/>
              </a:buClr>
              <a:buSzPct val="100000"/>
              <a:buFont typeface="Montserrat"/>
              <a:defRPr sz="18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360"/>
              </a:spcBef>
              <a:buClr>
                <a:srgbClr val="C7F464"/>
              </a:buClr>
              <a:buSzPct val="100000"/>
              <a:buFont typeface="Montserrat"/>
              <a:defRPr sz="18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738" r:id="rId2"/>
    <p:sldLayoutId id="2147483737" r:id="rId3"/>
    <p:sldLayoutId id="2147483727" r:id="rId4"/>
    <p:sldLayoutId id="2147483734" r:id="rId5"/>
    <p:sldLayoutId id="2147483736" r:id="rId6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dnelson@cushingco.com" TargetMode="External"/><Relationship Id="rId2" Type="http://schemas.openxmlformats.org/officeDocument/2006/relationships/hyperlink" Target="http://dfs.cushingco.com/pbc.htm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cchicago.com/doing-business/assist-agencies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mailto:james.borkman@cityofchicago.org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://www.pbcchicago.com/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james.borkman@cityofchicago.org" TargetMode="External"/><Relationship Id="rId2" Type="http://schemas.openxmlformats.org/officeDocument/2006/relationships/hyperlink" Target="mailto:james.borkman@cityofchiago.or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g"/><Relationship Id="rId4" Type="http://schemas.openxmlformats.org/officeDocument/2006/relationships/hyperlink" Target="mailto:pbc-procurement@cityofchicago.org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customXml" Target="../ink/ink1.xml"/><Relationship Id="rId7" Type="http://schemas.openxmlformats.org/officeDocument/2006/relationships/customXml" Target="../ink/ink2.xml"/><Relationship Id="rId12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customXml" Target="../ink/ink6.xml"/><Relationship Id="rId10" Type="http://schemas.openxmlformats.org/officeDocument/2006/relationships/customXml" Target="../ink/ink5.xml"/><Relationship Id="rId9" Type="http://schemas.openxmlformats.org/officeDocument/2006/relationships/customXml" Target="../ink/ink4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customXml" Target="../ink/ink7.xml"/><Relationship Id="rId17" Type="http://schemas.openxmlformats.org/officeDocument/2006/relationships/customXml" Target="../ink/ink10.xml"/><Relationship Id="rId2" Type="http://schemas.openxmlformats.org/officeDocument/2006/relationships/image" Target="../media/image8.jpg"/><Relationship Id="rId16" Type="http://schemas.openxmlformats.org/officeDocument/2006/relationships/image" Target="../media/image19.png"/><Relationship Id="rId20" Type="http://schemas.openxmlformats.org/officeDocument/2006/relationships/image" Target="../media/image200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8.xml"/><Relationship Id="rId5" Type="http://schemas.openxmlformats.org/officeDocument/2006/relationships/image" Target="../media/image18.png"/><Relationship Id="rId15" Type="http://schemas.openxmlformats.org/officeDocument/2006/relationships/customXml" Target="../ink/ink9.xml"/><Relationship Id="rId19" Type="http://schemas.openxmlformats.org/officeDocument/2006/relationships/customXml" Target="../ink/ink11.xml"/><Relationship Id="rId1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James.borkman@cityofchicago.or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6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6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56.png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6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6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0.png"/><Relationship Id="rId4" Type="http://schemas.openxmlformats.org/officeDocument/2006/relationships/image" Target="../media/image6.sv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6.svg"/><Relationship Id="rId7" Type="http://schemas.openxmlformats.org/officeDocument/2006/relationships/image" Target="../media/image8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7.png"/><Relationship Id="rId4" Type="http://schemas.openxmlformats.org/officeDocument/2006/relationships/image" Target="../media/image6.sv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6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0574872-0B2F-41A4-A215-82B3C3CB3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0" y="2590800"/>
            <a:ext cx="7334116" cy="17736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007D7A0-4CC9-1BC0-C1B5-6E6E91C2453A}"/>
              </a:ext>
            </a:extLst>
          </p:cNvPr>
          <p:cNvGrpSpPr/>
          <p:nvPr/>
        </p:nvGrpSpPr>
        <p:grpSpPr>
          <a:xfrm>
            <a:off x="609600" y="5075178"/>
            <a:ext cx="2829692" cy="1305739"/>
            <a:chOff x="381000" y="5075178"/>
            <a:chExt cx="2829692" cy="130573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EE9C42-591F-52A0-E872-425F1039F47A}"/>
                </a:ext>
              </a:extLst>
            </p:cNvPr>
            <p:cNvSpPr txBox="1"/>
            <p:nvPr/>
          </p:nvSpPr>
          <p:spPr>
            <a:xfrm>
              <a:off x="381000" y="5075178"/>
              <a:ext cx="2829692" cy="543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rtl="0"/>
              <a:r>
                <a:rPr lang="en-US" sz="3000" b="1" i="0" u="none" strike="noStrike" spc="300" baseline="30000" dirty="0">
                  <a:solidFill>
                    <a:schemeClr val="bg1"/>
                  </a:solidFill>
                  <a:latin typeface="Fira Sans" panose="020B0503050000020004" pitchFamily="34" charset="0"/>
                </a:rPr>
                <a:t>Brandon Johnson</a:t>
              </a:r>
            </a:p>
            <a:p>
              <a:pPr marR="0" rtl="0"/>
              <a:r>
                <a:rPr lang="en-US" spc="300" baseline="30000" dirty="0">
                  <a:solidFill>
                    <a:schemeClr val="bg1"/>
                  </a:solidFill>
                  <a:latin typeface="Fira Sans" panose="020B0503050000020004" pitchFamily="34" charset="0"/>
                </a:rPr>
                <a:t>Mayor</a:t>
              </a:r>
              <a:endParaRPr lang="en-US" i="0" u="none" strike="noStrike" spc="300" baseline="30000" dirty="0">
                <a:solidFill>
                  <a:schemeClr val="bg1"/>
                </a:solidFill>
                <a:latin typeface="Fira Sans" panose="020B05030500000200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3BED555-A4DA-74CB-D59A-E3D363E79CFF}"/>
                </a:ext>
              </a:extLst>
            </p:cNvPr>
            <p:cNvSpPr txBox="1"/>
            <p:nvPr/>
          </p:nvSpPr>
          <p:spPr>
            <a:xfrm>
              <a:off x="381000" y="5837178"/>
              <a:ext cx="2829692" cy="543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rtl="0"/>
              <a:r>
                <a:rPr lang="en-US" sz="3000" b="1" i="0" u="none" strike="noStrike" spc="300" baseline="30000" dirty="0">
                  <a:solidFill>
                    <a:schemeClr val="bg1"/>
                  </a:solidFill>
                  <a:latin typeface="Fira Sans" panose="020B0503050000020004" pitchFamily="34" charset="0"/>
                </a:rPr>
                <a:t>Ray Giderof</a:t>
              </a:r>
            </a:p>
            <a:p>
              <a:pPr marR="0" rtl="0"/>
              <a:r>
                <a:rPr lang="en-US" spc="300" baseline="30000" dirty="0">
                  <a:solidFill>
                    <a:schemeClr val="bg1"/>
                  </a:solidFill>
                  <a:latin typeface="Fira Sans" panose="020B0503050000020004" pitchFamily="34" charset="0"/>
                </a:rPr>
                <a:t>Executive Director</a:t>
              </a:r>
              <a:endParaRPr lang="en-US" i="0" u="none" strike="noStrike" spc="300" baseline="30000" dirty="0">
                <a:solidFill>
                  <a:schemeClr val="bg1"/>
                </a:solidFill>
                <a:latin typeface="Fira Sans" panose="020B0503050000020004" pitchFamily="34" charset="0"/>
              </a:endParaRP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E3886C02-9924-CCE5-E416-77A3623A1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5943600"/>
            <a:ext cx="2064349" cy="499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F78C54-B176-01F2-C778-4D6EBC3CEE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5075178"/>
            <a:ext cx="1709944" cy="73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4423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3948CC9-3E32-4F90-855C-BB3F2D32500D}"/>
              </a:ext>
            </a:extLst>
          </p:cNvPr>
          <p:cNvSpPr txBox="1"/>
          <p:nvPr/>
        </p:nvSpPr>
        <p:spPr>
          <a:xfrm>
            <a:off x="152400" y="2209800"/>
            <a:ext cx="4191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Time of Completion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164FDC-8CC7-4AFC-8C4D-88775176DCEF}"/>
              </a:ext>
            </a:extLst>
          </p:cNvPr>
          <p:cNvSpPr txBox="1"/>
          <p:nvPr/>
        </p:nvSpPr>
        <p:spPr>
          <a:xfrm>
            <a:off x="109824" y="5497153"/>
            <a:ext cx="8957975" cy="1100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Liquidated Damages</a:t>
            </a:r>
          </a:p>
          <a:p>
            <a:pPr marL="342900" marR="457200" indent="-342900" algn="just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2971800" algn="ctr"/>
                <a:tab pos="5943600" algn="r"/>
                <a:tab pos="5486400" algn="r"/>
              </a:tabLst>
            </a:pPr>
            <a:r>
              <a:rPr lang="en-US" sz="1600" b="1" dirty="0">
                <a:latin typeface="Montserrat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$1,000.00 per day – </a:t>
            </a:r>
            <a:r>
              <a:rPr lang="en-US" sz="1600" dirty="0">
                <a:latin typeface="Montserrat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For failure to achieve Substantial Completion</a:t>
            </a:r>
          </a:p>
          <a:p>
            <a:pPr marL="342900" marR="457200" indent="-342900" algn="just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2971800" algn="ctr"/>
                <a:tab pos="5943600" algn="r"/>
                <a:tab pos="5486400" algn="r"/>
              </a:tabLst>
            </a:pPr>
            <a:r>
              <a:rPr lang="en-US" sz="1600" b="1" dirty="0">
                <a:latin typeface="Montserrat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$500.00 per day</a:t>
            </a:r>
            <a:r>
              <a:rPr lang="en-US" sz="1600" dirty="0">
                <a:latin typeface="Montserrat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 - For failure to achieve milestone date(s)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4D596C-35F0-491A-B423-0ECA42D7842E}"/>
              </a:ext>
            </a:extLst>
          </p:cNvPr>
          <p:cNvSpPr txBox="1"/>
          <p:nvPr/>
        </p:nvSpPr>
        <p:spPr>
          <a:xfrm>
            <a:off x="152400" y="152401"/>
            <a:ext cx="464670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Procurement Details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9A12B6-9331-470D-91E5-6999723A6832}"/>
              </a:ext>
            </a:extLst>
          </p:cNvPr>
          <p:cNvSpPr txBox="1"/>
          <p:nvPr/>
        </p:nvSpPr>
        <p:spPr>
          <a:xfrm>
            <a:off x="152400" y="1002715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PROJECT OVERVIEW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AD3FFBE-8CB9-C706-684E-B1E7D90A5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627" y="5909045"/>
            <a:ext cx="2066544" cy="564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50D9DD-DFF7-A7EC-4958-7DF3A9388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905000"/>
            <a:ext cx="780104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67279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4458245-C9A7-4499-BF16-A6D92E875635}"/>
              </a:ext>
            </a:extLst>
          </p:cNvPr>
          <p:cNvSpPr txBox="1"/>
          <p:nvPr/>
        </p:nvSpPr>
        <p:spPr>
          <a:xfrm>
            <a:off x="152904" y="1002715"/>
            <a:ext cx="8838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AVAILABILITY OF DOCUMENTS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84BF1F-1168-45A0-823A-25FE7D127B67}"/>
              </a:ext>
            </a:extLst>
          </p:cNvPr>
          <p:cNvSpPr/>
          <p:nvPr/>
        </p:nvSpPr>
        <p:spPr>
          <a:xfrm>
            <a:off x="114584" y="1688949"/>
            <a:ext cx="6743952" cy="4639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PBC Current Opportunities Page</a:t>
            </a:r>
          </a:p>
          <a:p>
            <a:pPr marR="457200" algn="just">
              <a:lnSpc>
                <a:spcPct val="115000"/>
              </a:lnSpc>
            </a:pPr>
            <a:r>
              <a:rPr lang="en-US" sz="2000" u="sng" dirty="0">
                <a:solidFill>
                  <a:srgbClr val="467886"/>
                </a:solidFill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https://pbcchicago.com/opportunities/cdotwpaoakley94thoakley/</a:t>
            </a:r>
          </a:p>
          <a:p>
            <a:pPr marR="457200" algn="just">
              <a:lnSpc>
                <a:spcPct val="115000"/>
              </a:lnSpc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Online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Planroom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Montserrat" panose="020B0604020202020204" charset="0"/>
            </a:endParaRPr>
          </a:p>
          <a:p>
            <a:pPr marR="457200" algn="just">
              <a:lnSpc>
                <a:spcPct val="115000"/>
              </a:lnSpc>
            </a:pPr>
            <a:r>
              <a:rPr lang="en-US" sz="2000" u="sng" dirty="0">
                <a:solidFill>
                  <a:srgbClr val="0000FF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http://dfs.cushingco.com/pbc.htm</a:t>
            </a:r>
            <a:endParaRPr lang="en-US" sz="2000" u="sng" dirty="0">
              <a:solidFill>
                <a:srgbClr val="0000FF"/>
              </a:solidFill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457200" algn="just">
              <a:lnSpc>
                <a:spcPct val="115000"/>
              </a:lnSpc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Printer Contact Information</a:t>
            </a:r>
          </a:p>
          <a:p>
            <a:pPr marR="457200" algn="just">
              <a:lnSpc>
                <a:spcPct val="115000"/>
              </a:lnSpc>
            </a:pPr>
            <a:r>
              <a:rPr lang="en-US" sz="2000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Cushing and Company</a:t>
            </a:r>
          </a:p>
          <a:p>
            <a:pPr marR="457200" algn="just">
              <a:lnSpc>
                <a:spcPct val="115000"/>
              </a:lnSpc>
            </a:pPr>
            <a:r>
              <a:rPr lang="en-US" sz="2000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213 W. Institute </a:t>
            </a:r>
            <a:r>
              <a:rPr lang="en-US" sz="2000" dirty="0" err="1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PIace</a:t>
            </a:r>
            <a:r>
              <a:rPr lang="en-US" sz="2000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Suite 200 </a:t>
            </a:r>
          </a:p>
          <a:p>
            <a:pPr marR="457200" algn="just">
              <a:lnSpc>
                <a:spcPct val="115000"/>
              </a:lnSpc>
            </a:pPr>
            <a:r>
              <a:rPr lang="en-US" sz="2000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Chicago, IL 60610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	</a:t>
            </a:r>
          </a:p>
          <a:p>
            <a:pPr marR="457200" algn="just">
              <a:lnSpc>
                <a:spcPct val="115000"/>
              </a:lnSpc>
            </a:pP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Contact Name: </a:t>
            </a:r>
            <a:r>
              <a:rPr lang="en-US" sz="2000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Diane Nelson</a:t>
            </a:r>
            <a:endParaRPr lang="en-US" sz="2000" dirty="0">
              <a:latin typeface="Montserrat" panose="00000500000000000000" pitchFamily="2" charset="0"/>
              <a:cs typeface="Times New Roman" panose="02020603050405020304" pitchFamily="18" charset="0"/>
            </a:endParaRPr>
          </a:p>
          <a:p>
            <a:pPr marR="457200" algn="just">
              <a:lnSpc>
                <a:spcPct val="115000"/>
              </a:lnSpc>
            </a:pPr>
            <a:r>
              <a:rPr lang="en-US" sz="2000" dirty="0">
                <a:latin typeface="Montserrat" panose="020B0604020202020204" charset="0"/>
                <a:cs typeface="Times New Roman" panose="02020603050405020304" pitchFamily="18" charset="0"/>
              </a:rPr>
              <a:t>Telephone Number: (312) </a:t>
            </a:r>
            <a:r>
              <a:rPr lang="en-US" sz="2000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266-8228</a:t>
            </a:r>
            <a:endParaRPr lang="en-US" sz="2000" dirty="0">
              <a:latin typeface="Montserrat" panose="00000500000000000000" pitchFamily="2" charset="0"/>
              <a:cs typeface="Times New Roman" panose="02020603050405020304" pitchFamily="18" charset="0"/>
            </a:endParaRPr>
          </a:p>
          <a:p>
            <a:pPr marR="457200" algn="just">
              <a:lnSpc>
                <a:spcPct val="115000"/>
              </a:lnSpc>
            </a:pPr>
            <a:r>
              <a:rPr lang="en-US" sz="2000" dirty="0">
                <a:latin typeface="Montserrat" panose="020B0604020202020204" charset="0"/>
                <a:cs typeface="Times New Roman" panose="02020603050405020304" pitchFamily="18" charset="0"/>
              </a:rPr>
              <a:t>E-Mail:  </a:t>
            </a:r>
            <a:r>
              <a:rPr lang="en-US" sz="2000" dirty="0">
                <a:latin typeface="Montserrat" panose="020B0604020202020204" charset="0"/>
                <a:cs typeface="Times New Roman" panose="02020603050405020304" pitchFamily="18" charset="0"/>
                <a:hlinkClick r:id="rId3"/>
              </a:rPr>
              <a:t>dnelson@cushingco.com</a:t>
            </a:r>
            <a:r>
              <a:rPr lang="en-US" sz="2000" dirty="0">
                <a:latin typeface="Montserrat" panose="020B060402020202020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1A50E8-C738-4435-99EB-8F7F96433232}"/>
              </a:ext>
            </a:extLst>
          </p:cNvPr>
          <p:cNvSpPr txBox="1"/>
          <p:nvPr/>
        </p:nvSpPr>
        <p:spPr>
          <a:xfrm>
            <a:off x="152400" y="152401"/>
            <a:ext cx="464670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Procurement Details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D10C2F8-3A36-DF5D-7BBD-D6F480CBB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5627" y="5909045"/>
            <a:ext cx="2066544" cy="5646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D7B535-A2E7-DD94-1FFE-22AD7456FF2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76444" y="2569533"/>
            <a:ext cx="5630309" cy="228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48817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4458245-C9A7-4499-BF16-A6D92E875635}"/>
              </a:ext>
            </a:extLst>
          </p:cNvPr>
          <p:cNvSpPr txBox="1"/>
          <p:nvPr/>
        </p:nvSpPr>
        <p:spPr>
          <a:xfrm>
            <a:off x="1769505" y="3152001"/>
            <a:ext cx="3318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Assist Agencies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D5EF52-CE78-406B-A41A-42EB9C4EC17E}"/>
              </a:ext>
            </a:extLst>
          </p:cNvPr>
          <p:cNvSpPr txBox="1"/>
          <p:nvPr/>
        </p:nvSpPr>
        <p:spPr>
          <a:xfrm>
            <a:off x="152400" y="152401"/>
            <a:ext cx="464670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Procurement Details</a:t>
            </a:r>
          </a:p>
        </p:txBody>
      </p:sp>
      <p:pic>
        <p:nvPicPr>
          <p:cNvPr id="3" name="Picture 2" descr="A close-up of a list of women construction&#10;&#10;Description automatically generated">
            <a:extLst>
              <a:ext uri="{FF2B5EF4-FFF2-40B4-BE49-F238E27FC236}">
                <a16:creationId xmlns:a16="http://schemas.microsoft.com/office/drawing/2014/main" id="{14ADFEAB-52A0-1DD2-39AE-AEC8AB2BC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274" y="905679"/>
            <a:ext cx="4785343" cy="59523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1AAE28-192F-256C-93B8-7DBC13C1FB14}"/>
              </a:ext>
            </a:extLst>
          </p:cNvPr>
          <p:cNvSpPr txBox="1"/>
          <p:nvPr/>
        </p:nvSpPr>
        <p:spPr>
          <a:xfrm>
            <a:off x="152400" y="905679"/>
            <a:ext cx="6553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AVAILABILITY OF DOCUMENTS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869335-56C1-614B-757D-D81C1B258E38}"/>
              </a:ext>
            </a:extLst>
          </p:cNvPr>
          <p:cNvSpPr txBox="1"/>
          <p:nvPr/>
        </p:nvSpPr>
        <p:spPr>
          <a:xfrm>
            <a:off x="685800" y="359750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Montserrat" panose="00000500000000000000" pitchFamily="2" charset="0"/>
                <a:hlinkClick r:id="rId3"/>
              </a:rPr>
              <a:t>https://www.pbcchicago.com/doing-business/assist-agencies/</a:t>
            </a:r>
            <a:r>
              <a:rPr lang="en-US" dirty="0">
                <a:latin typeface="Montserrat" panose="00000500000000000000" pitchFamily="2" charset="0"/>
              </a:rPr>
              <a:t> </a:t>
            </a:r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D28B9F2-F4A9-B006-7354-41BB2A56D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5843825"/>
            <a:ext cx="2066544" cy="56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02061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4458245-C9A7-4499-BF16-A6D92E875635}"/>
              </a:ext>
            </a:extLst>
          </p:cNvPr>
          <p:cNvSpPr txBox="1"/>
          <p:nvPr/>
        </p:nvSpPr>
        <p:spPr>
          <a:xfrm>
            <a:off x="132806" y="963013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TECH REVIEW MEETING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84BF1F-1168-45A0-823A-25FE7D127B67}"/>
              </a:ext>
            </a:extLst>
          </p:cNvPr>
          <p:cNvSpPr/>
          <p:nvPr/>
        </p:nvSpPr>
        <p:spPr>
          <a:xfrm>
            <a:off x="132806" y="1759214"/>
            <a:ext cx="6219092" cy="120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</a:pP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Date/Time</a:t>
            </a:r>
          </a:p>
          <a:p>
            <a:pPr marR="457200" algn="just">
              <a:lnSpc>
                <a:spcPct val="115000"/>
              </a:lnSpc>
            </a:pPr>
            <a:r>
              <a:rPr lang="en-US" sz="2000" dirty="0">
                <a:latin typeface="Montserrat" panose="020B0604020202020204" charset="0"/>
                <a:cs typeface="Times New Roman" panose="02020603050405020304" pitchFamily="18" charset="0"/>
              </a:rPr>
              <a:t>January 6, 2025 at 10:30 a.m.</a:t>
            </a:r>
            <a:endParaRPr lang="en-US" sz="2000" dirty="0">
              <a:solidFill>
                <a:srgbClr val="8ED8F8"/>
              </a:solidFill>
              <a:latin typeface="Montserrat" panose="020B0604020202020204" charset="0"/>
              <a:cs typeface="Times New Roman" panose="02020603050405020304" pitchFamily="18" charset="0"/>
            </a:endParaRPr>
          </a:p>
          <a:p>
            <a:pPr marR="457200" algn="just">
              <a:lnSpc>
                <a:spcPct val="115000"/>
              </a:lnSpc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Montserrat" panose="020B0604020202020204" charset="0"/>
                <a:cs typeface="Times New Roman" panose="02020603050405020304" pitchFamily="18" charset="0"/>
              </a:rPr>
              <a:t>(Immediately following this meeting)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59E5B8-47DE-4EF6-86F3-2913772E0BA5}"/>
              </a:ext>
            </a:extLst>
          </p:cNvPr>
          <p:cNvSpPr txBox="1"/>
          <p:nvPr/>
        </p:nvSpPr>
        <p:spPr>
          <a:xfrm>
            <a:off x="152400" y="152401"/>
            <a:ext cx="464670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Procurement Details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701F15-34C3-442E-824E-5CE35A0F177D}"/>
              </a:ext>
            </a:extLst>
          </p:cNvPr>
          <p:cNvSpPr txBox="1"/>
          <p:nvPr/>
        </p:nvSpPr>
        <p:spPr>
          <a:xfrm>
            <a:off x="132806" y="3352800"/>
            <a:ext cx="9773194" cy="3008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</a:pP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SITE VISIT</a:t>
            </a:r>
          </a:p>
          <a:p>
            <a:r>
              <a:rPr lang="en-US" sz="2000" dirty="0">
                <a:latin typeface="Montserrat" panose="020B0604020202020204" charset="0"/>
                <a:cs typeface="Times New Roman" panose="02020603050405020304" pitchFamily="18" charset="0"/>
              </a:rPr>
              <a:t>None has been scheduled.</a:t>
            </a:r>
          </a:p>
          <a:p>
            <a:pPr marR="457200" algn="just">
              <a:lnSpc>
                <a:spcPct val="115000"/>
              </a:lnSpc>
            </a:pP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Notwithstanding</a:t>
            </a:r>
          </a:p>
          <a:p>
            <a:pPr marL="342900" marR="457200" indent="-342900" algn="just">
              <a:lnSpc>
                <a:spcPct val="115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5486400" algn="r"/>
              </a:tabLst>
            </a:pPr>
            <a:r>
              <a:rPr lang="en-US" sz="2000" dirty="0">
                <a:latin typeface="Montserrat" panose="020B0604020202020204" charset="0"/>
                <a:cs typeface="Arial" panose="020B0604020202020204" pitchFamily="34" charset="0"/>
              </a:rPr>
              <a:t>Failure of the Bidders to become familiar with the Project shall not relieve or alter the Bidder’s responsibility for completing the Work as required by the Contract Documents.</a:t>
            </a:r>
          </a:p>
          <a:p>
            <a:endParaRPr lang="en-US" sz="2000" dirty="0">
              <a:latin typeface="Montserrat" panose="020B060402020202020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3EA2323-A665-B776-687B-005A606FE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627" y="5909045"/>
            <a:ext cx="2066544" cy="56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5516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4458245-C9A7-4499-BF16-A6D92E875635}"/>
              </a:ext>
            </a:extLst>
          </p:cNvPr>
          <p:cNvSpPr txBox="1"/>
          <p:nvPr/>
        </p:nvSpPr>
        <p:spPr>
          <a:xfrm>
            <a:off x="152400" y="1002714"/>
            <a:ext cx="1021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REQUEST FOR INFORMATION (RFI’S)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84BF1F-1168-45A0-823A-25FE7D127B67}"/>
              </a:ext>
            </a:extLst>
          </p:cNvPr>
          <p:cNvSpPr/>
          <p:nvPr/>
        </p:nvSpPr>
        <p:spPr>
          <a:xfrm>
            <a:off x="162997" y="1710600"/>
            <a:ext cx="6225692" cy="2905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</a:pP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Sole Point of Contact</a:t>
            </a:r>
          </a:p>
          <a:p>
            <a:pPr marR="457200" algn="just">
              <a:lnSpc>
                <a:spcPct val="115000"/>
              </a:lnSpc>
            </a:pPr>
            <a:r>
              <a:rPr lang="en-US" sz="1600" dirty="0">
                <a:latin typeface="Montserrat" panose="020B0604020202020204" charset="0"/>
                <a:cs typeface="Times New Roman" panose="02020603050405020304" pitchFamily="18" charset="0"/>
              </a:rPr>
              <a:t>James Borkman, Contract Officer</a:t>
            </a:r>
          </a:p>
          <a:p>
            <a:pPr marR="457200" algn="just">
              <a:lnSpc>
                <a:spcPct val="115000"/>
              </a:lnSpc>
            </a:pPr>
            <a:r>
              <a:rPr lang="en-US" sz="1600" dirty="0">
                <a:latin typeface="Montserrat" panose="020B0604020202020204" charset="0"/>
                <a:cs typeface="Times New Roman" panose="02020603050405020304" pitchFamily="18" charset="0"/>
                <a:hlinkClick r:id="rId2"/>
              </a:rPr>
              <a:t>james.borkman@cityofchicago.org</a:t>
            </a:r>
            <a:endParaRPr lang="en-US" sz="1600" dirty="0">
              <a:latin typeface="Montserrat" panose="020B0604020202020204" charset="0"/>
              <a:cs typeface="Times New Roman" panose="02020603050405020304" pitchFamily="18" charset="0"/>
            </a:endParaRPr>
          </a:p>
          <a:p>
            <a:pPr marR="457200" algn="just">
              <a:spcBef>
                <a:spcPts val="800"/>
              </a:spcBef>
            </a:pP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Deadline</a:t>
            </a:r>
          </a:p>
          <a:p>
            <a:pPr marR="457200" algn="just">
              <a:lnSpc>
                <a:spcPct val="115000"/>
              </a:lnSpc>
            </a:pPr>
            <a:r>
              <a:rPr lang="en-US" sz="1600" dirty="0">
                <a:latin typeface="Montserrat" panose="020B0604020202020204" charset="0"/>
                <a:cs typeface="Times New Roman" panose="02020603050405020304" pitchFamily="18" charset="0"/>
              </a:rPr>
              <a:t>Current:  January 10, 2025 by 4:00 p.m.</a:t>
            </a:r>
          </a:p>
          <a:p>
            <a:pPr marR="457200" algn="just">
              <a:spcBef>
                <a:spcPts val="800"/>
              </a:spcBef>
            </a:pP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Addenda</a:t>
            </a:r>
          </a:p>
          <a:p>
            <a:pPr marR="457200" algn="just">
              <a:lnSpc>
                <a:spcPct val="115000"/>
              </a:lnSpc>
            </a:pPr>
            <a:r>
              <a:rPr lang="en-US" sz="1600" dirty="0">
                <a:latin typeface="Montserrat" panose="020B0604020202020204" charset="0"/>
                <a:cs typeface="Times New Roman" panose="02020603050405020304" pitchFamily="18" charset="0"/>
              </a:rPr>
              <a:t>None issued to date</a:t>
            </a:r>
          </a:p>
          <a:p>
            <a:pPr marR="457200" algn="just">
              <a:lnSpc>
                <a:spcPct val="115000"/>
              </a:lnSpc>
            </a:pPr>
            <a:endParaRPr lang="en-US" sz="1600" dirty="0">
              <a:latin typeface="Montserra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94EADA-AC39-4623-A771-AA44B3F05F24}"/>
              </a:ext>
            </a:extLst>
          </p:cNvPr>
          <p:cNvSpPr txBox="1"/>
          <p:nvPr/>
        </p:nvSpPr>
        <p:spPr>
          <a:xfrm>
            <a:off x="152400" y="152401"/>
            <a:ext cx="464670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Procurement Details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914B1CB-F7A2-F6B4-082D-0E7B136DF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5627" y="5909045"/>
            <a:ext cx="2066544" cy="56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54514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4458245-C9A7-4499-BF16-A6D92E875635}"/>
              </a:ext>
            </a:extLst>
          </p:cNvPr>
          <p:cNvSpPr txBox="1"/>
          <p:nvPr/>
        </p:nvSpPr>
        <p:spPr>
          <a:xfrm>
            <a:off x="152400" y="1002715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BID DUE DATE/TIME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A8CA6-61AA-4D20-B408-FE01DE559A17}"/>
              </a:ext>
            </a:extLst>
          </p:cNvPr>
          <p:cNvSpPr/>
          <p:nvPr/>
        </p:nvSpPr>
        <p:spPr>
          <a:xfrm>
            <a:off x="152400" y="1827131"/>
            <a:ext cx="10744200" cy="2658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</a:pP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Due Date/Time</a:t>
            </a:r>
          </a:p>
          <a:p>
            <a:pPr marR="457200" algn="just">
              <a:lnSpc>
                <a:spcPct val="115000"/>
              </a:lnSpc>
            </a:pPr>
            <a:r>
              <a:rPr lang="en-US" sz="1800" dirty="0">
                <a:latin typeface="Montserrat" panose="020B0604020202020204" charset="0"/>
                <a:cs typeface="Times New Roman" panose="02020603050405020304" pitchFamily="18" charset="0"/>
              </a:rPr>
              <a:t>Thursday, January 23, 2025, at 11:00 a.m.</a:t>
            </a:r>
          </a:p>
          <a:p>
            <a:pPr marR="457200" algn="just">
              <a:lnSpc>
                <a:spcPct val="115000"/>
              </a:lnSpc>
            </a:pPr>
            <a:r>
              <a:rPr lang="en-US" sz="1200" i="1" dirty="0">
                <a:latin typeface="Montserrat" panose="020B0604020202020204" charset="0"/>
                <a:cs typeface="Times New Roman" panose="02020603050405020304" pitchFamily="18" charset="0"/>
              </a:rPr>
              <a:t>(Subject to Change via Addendum)</a:t>
            </a:r>
          </a:p>
          <a:p>
            <a:pPr marR="457200" algn="just">
              <a:lnSpc>
                <a:spcPct val="115000"/>
              </a:lnSpc>
            </a:pPr>
            <a:endParaRPr lang="en-US" dirty="0">
              <a:latin typeface="Montserrat" panose="020B0604020202020204" charset="0"/>
              <a:cs typeface="Times New Roman" panose="02020603050405020304" pitchFamily="18" charset="0"/>
            </a:endParaRPr>
          </a:p>
          <a:p>
            <a:pPr marR="457200" algn="just">
              <a:lnSpc>
                <a:spcPct val="115000"/>
              </a:lnSpc>
            </a:pP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Virtual Meeting Details</a:t>
            </a:r>
          </a:p>
          <a:p>
            <a:pPr marR="457200">
              <a:lnSpc>
                <a:spcPct val="115000"/>
              </a:lnSpc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  <a:cs typeface="Times New Roman" panose="02020603050405020304" pitchFamily="18" charset="0"/>
              </a:rPr>
              <a:t>NOTE:  </a:t>
            </a: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The Bid Opening will be streamed </a:t>
            </a:r>
            <a:r>
              <a:rPr lang="en-US" b="1" dirty="0">
                <a:latin typeface="Montserrat" panose="020B0604020202020204" charset="0"/>
                <a:cs typeface="Times New Roman" panose="02020603050405020304" pitchFamily="18" charset="0"/>
              </a:rPr>
              <a:t>LIVE</a:t>
            </a: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 and will be </a:t>
            </a:r>
            <a:r>
              <a:rPr lang="en-US" b="1" dirty="0">
                <a:latin typeface="Montserrat" panose="020B0604020202020204" charset="0"/>
                <a:cs typeface="Times New Roman" panose="02020603050405020304" pitchFamily="18" charset="0"/>
              </a:rPr>
              <a:t>RECORDED</a:t>
            </a: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 and </a:t>
            </a:r>
            <a:r>
              <a:rPr lang="en-US" b="1" dirty="0">
                <a:latin typeface="Montserrat" panose="020B0604020202020204" charset="0"/>
                <a:cs typeface="Times New Roman" panose="02020603050405020304" pitchFamily="18" charset="0"/>
              </a:rPr>
              <a:t>AVAILABLE</a:t>
            </a: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 on our website for viewing on PBC’s Home Page </a:t>
            </a: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  <a:hlinkClick r:id="rId2"/>
              </a:rPr>
              <a:t>www.pbcchicago.com</a:t>
            </a: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 and on the Current Opportunity page for this project found here:    </a:t>
            </a:r>
            <a:r>
              <a:rPr lang="en-US" u="sng" dirty="0">
                <a:solidFill>
                  <a:srgbClr val="467886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https://pbcchicago.com/opportunities/cdotwpaoakley94thoakley/</a:t>
            </a:r>
            <a:endParaRPr lang="en-US" dirty="0">
              <a:latin typeface="Montserrat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42392F-4366-4A8D-BD3F-394FBA683D5C}"/>
              </a:ext>
            </a:extLst>
          </p:cNvPr>
          <p:cNvSpPr txBox="1"/>
          <p:nvPr/>
        </p:nvSpPr>
        <p:spPr>
          <a:xfrm>
            <a:off x="152400" y="152401"/>
            <a:ext cx="464670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Procurement Details</a:t>
            </a: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E746592-8980-A6A1-A8F1-81A3C11D9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5627" y="5909045"/>
            <a:ext cx="2066544" cy="56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27214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D20CA1-8BC3-4F3C-A9D5-0A2646467E31}"/>
              </a:ext>
            </a:extLst>
          </p:cNvPr>
          <p:cNvSpPr/>
          <p:nvPr/>
        </p:nvSpPr>
        <p:spPr>
          <a:xfrm>
            <a:off x="152400" y="4502308"/>
            <a:ext cx="10896600" cy="1689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</a:pP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If Hardcopy Submission Needed</a:t>
            </a:r>
          </a:p>
          <a:p>
            <a:pPr marL="285750" marR="45720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i="1" dirty="0">
                <a:latin typeface="Montserrat" panose="020B0604020202020204" charset="0"/>
                <a:cs typeface="Times New Roman" panose="02020603050405020304" pitchFamily="18" charset="0"/>
              </a:rPr>
              <a:t>Bidders who are unable to submit their bids electronically may request instruction for submitting a “hard copy” of their bid in writing to the Director of Procurement: James Borkman at: </a:t>
            </a:r>
            <a:r>
              <a:rPr lang="en-US" i="1" dirty="0">
                <a:latin typeface="Montserrat" panose="020B0604020202020204" charset="0"/>
                <a:cs typeface="Times New Roman" panose="02020603050405020304" pitchFamily="18" charset="0"/>
                <a:hlinkClick r:id="rId2"/>
              </a:rPr>
              <a:t>james.borkman@cityofchiago.org</a:t>
            </a:r>
            <a:r>
              <a:rPr lang="en-US" i="1" dirty="0">
                <a:latin typeface="Montserrat" panose="020B0604020202020204" charset="0"/>
                <a:cs typeface="Times New Roman" panose="02020603050405020304" pitchFamily="18" charset="0"/>
              </a:rPr>
              <a:t> </a:t>
            </a:r>
          </a:p>
          <a:p>
            <a:pPr marR="457200" algn="just">
              <a:lnSpc>
                <a:spcPct val="115000"/>
              </a:lnSpc>
            </a:pPr>
            <a:endParaRPr lang="en-US" sz="2500" dirty="0">
              <a:solidFill>
                <a:srgbClr val="F66F00"/>
              </a:solidFill>
              <a:latin typeface="Montserrat" panose="020B060402020202020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71964D-82EB-4D71-84BB-0C1DC92AA310}"/>
              </a:ext>
            </a:extLst>
          </p:cNvPr>
          <p:cNvSpPr/>
          <p:nvPr/>
        </p:nvSpPr>
        <p:spPr>
          <a:xfrm>
            <a:off x="3352800" y="1600200"/>
            <a:ext cx="7234382" cy="56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</a:pPr>
            <a:endParaRPr lang="en-US" dirty="0">
              <a:latin typeface="Montserrat" panose="020B0604020202020204" charset="0"/>
              <a:cs typeface="Times New Roman" panose="02020603050405020304" pitchFamily="18" charset="0"/>
            </a:endParaRPr>
          </a:p>
          <a:p>
            <a:pPr marR="457200" algn="just">
              <a:lnSpc>
                <a:spcPct val="115000"/>
              </a:lnSpc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024477-3B2C-4412-8E8F-ED6D136FB3ED}"/>
              </a:ext>
            </a:extLst>
          </p:cNvPr>
          <p:cNvSpPr txBox="1"/>
          <p:nvPr/>
        </p:nvSpPr>
        <p:spPr>
          <a:xfrm>
            <a:off x="152400" y="1059874"/>
            <a:ext cx="967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BID SUBMISSION REQUIREMENTS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29B78E-0986-4BFE-83BC-F1B15A405551}"/>
              </a:ext>
            </a:extLst>
          </p:cNvPr>
          <p:cNvSpPr/>
          <p:nvPr/>
        </p:nvSpPr>
        <p:spPr>
          <a:xfrm>
            <a:off x="169816" y="1883579"/>
            <a:ext cx="9507583" cy="2743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</a:pP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Electronic Submission </a:t>
            </a:r>
          </a:p>
          <a:p>
            <a:pPr marL="285750" marR="45720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latin typeface="Montserrat" panose="020B0604020202020204" charset="0"/>
                <a:cs typeface="Times New Roman" panose="02020603050405020304" pitchFamily="18" charset="0"/>
              </a:rPr>
              <a:t>One</a:t>
            </a: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 complete copy of bid document</a:t>
            </a:r>
          </a:p>
          <a:p>
            <a:pPr marL="285750" marR="45720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Original Signatures (</a:t>
            </a:r>
            <a:r>
              <a:rPr lang="en-US" dirty="0">
                <a:solidFill>
                  <a:srgbClr val="0070C0"/>
                </a:solidFill>
                <a:latin typeface="Montserrat" panose="020B0604020202020204" charset="0"/>
                <a:cs typeface="Times New Roman" panose="02020603050405020304" pitchFamily="18" charset="0"/>
              </a:rPr>
              <a:t>blue ink</a:t>
            </a: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) or Digital Signature</a:t>
            </a:r>
          </a:p>
          <a:p>
            <a:pPr marL="285750" marR="45720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Include Bid Bond</a:t>
            </a:r>
          </a:p>
          <a:p>
            <a:pPr marL="285750" marR="45720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Include Master Bid Form (Master Bid Tab, ALL THREE Schedule of Prices, Award Criteria sheet) in </a:t>
            </a:r>
            <a:r>
              <a:rPr lang="en-US" b="1" dirty="0">
                <a:latin typeface="Montserrat" panose="020B0604020202020204" charset="0"/>
                <a:cs typeface="Times New Roman" panose="02020603050405020304" pitchFamily="18" charset="0"/>
              </a:rPr>
              <a:t>EXCEL and PDF </a:t>
            </a: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format separately within email </a:t>
            </a:r>
          </a:p>
          <a:p>
            <a:pPr marL="288925" marR="457200" lvl="2" algn="just">
              <a:lnSpc>
                <a:spcPct val="115000"/>
              </a:lnSpc>
            </a:pPr>
            <a:r>
              <a:rPr lang="en-US" dirty="0">
                <a:solidFill>
                  <a:schemeClr val="tx1"/>
                </a:solidFill>
                <a:latin typeface="Montserrat" panose="020B0604020202020204" charset="0"/>
                <a:cs typeface="Times New Roman" panose="02020603050405020304" pitchFamily="18" charset="0"/>
              </a:rPr>
              <a:t>NOTE:  The pdf documents should be searchable PDF form and not a scanned copy.</a:t>
            </a:r>
          </a:p>
          <a:p>
            <a:pPr marL="285750" marR="457200" indent="-285750">
              <a:lnSpc>
                <a:spcPct val="115000"/>
              </a:lnSpc>
              <a:buFont typeface="Wingdings" panose="05000000000000000000" pitchFamily="2" charset="2"/>
              <a:buChar char="§"/>
            </a:pPr>
            <a:endParaRPr lang="en-US" dirty="0">
              <a:latin typeface="Montserrat" panose="020B0604020202020204" charset="0"/>
              <a:cs typeface="Times New Roman" panose="02020603050405020304" pitchFamily="18" charset="0"/>
            </a:endParaRPr>
          </a:p>
          <a:p>
            <a:pPr marL="285750" marR="457200" indent="-28575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Email to: </a:t>
            </a: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  <a:hlinkClick r:id="rId3"/>
              </a:rPr>
              <a:t>james.borkman@cityofchicago.org</a:t>
            </a: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 </a:t>
            </a:r>
            <a:r>
              <a:rPr lang="en-US" u="sng">
                <a:solidFill>
                  <a:srgbClr val="C00000"/>
                </a:solidFill>
                <a:latin typeface="Montserrat" panose="020B0604020202020204" charset="0"/>
                <a:cs typeface="Times New Roman" panose="02020603050405020304" pitchFamily="18" charset="0"/>
              </a:rPr>
              <a:t>AND</a:t>
            </a:r>
            <a:r>
              <a:rPr lang="en-US">
                <a:latin typeface="Montserrat" panose="020B0604020202020204" charset="0"/>
                <a:cs typeface="Times New Roman" panose="02020603050405020304" pitchFamily="18" charset="0"/>
              </a:rPr>
              <a:t> </a:t>
            </a:r>
            <a:r>
              <a:rPr lang="en-US">
                <a:latin typeface="Montserrat" panose="020B0604020202020204" charset="0"/>
                <a:cs typeface="Times New Roman" panose="02020603050405020304" pitchFamily="18" charset="0"/>
                <a:hlinkClick r:id="rId4"/>
              </a:rPr>
              <a:t>pbc-procurement</a:t>
            </a: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  <a:hlinkClick r:id="rId4"/>
              </a:rPr>
              <a:t>@cityofchicago.org</a:t>
            </a:r>
            <a:endParaRPr lang="en-US" dirty="0">
              <a:latin typeface="Montserrat" panose="020B0604020202020204" charset="0"/>
              <a:cs typeface="Times New Roman" panose="02020603050405020304" pitchFamily="18" charset="0"/>
            </a:endParaRPr>
          </a:p>
          <a:p>
            <a:pPr marR="457200" algn="just">
              <a:lnSpc>
                <a:spcPct val="115000"/>
              </a:lnSpc>
            </a:pP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E25FF0-413B-4D4C-8C4A-084EF43A423E}"/>
              </a:ext>
            </a:extLst>
          </p:cNvPr>
          <p:cNvSpPr txBox="1"/>
          <p:nvPr/>
        </p:nvSpPr>
        <p:spPr>
          <a:xfrm>
            <a:off x="152400" y="152401"/>
            <a:ext cx="464670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Procurement Details</a:t>
            </a: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9E60261-F01A-4F40-3E3F-7DB429A71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5627" y="5909045"/>
            <a:ext cx="2066544" cy="56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20755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4458245-C9A7-4499-BF16-A6D92E875635}"/>
              </a:ext>
            </a:extLst>
          </p:cNvPr>
          <p:cNvSpPr txBox="1"/>
          <p:nvPr/>
        </p:nvSpPr>
        <p:spPr>
          <a:xfrm>
            <a:off x="157446" y="1002715"/>
            <a:ext cx="6852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PRE-AWARD MEETING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A8CA6-61AA-4D20-B408-FE01DE559A17}"/>
              </a:ext>
            </a:extLst>
          </p:cNvPr>
          <p:cNvSpPr/>
          <p:nvPr/>
        </p:nvSpPr>
        <p:spPr>
          <a:xfrm>
            <a:off x="227104" y="1718421"/>
            <a:ext cx="6935696" cy="120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</a:pP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Date/Time</a:t>
            </a:r>
          </a:p>
          <a:p>
            <a:pPr marR="457200" algn="just">
              <a:lnSpc>
                <a:spcPct val="115000"/>
              </a:lnSpc>
            </a:pPr>
            <a:r>
              <a:rPr lang="en-US" sz="2000" dirty="0">
                <a:latin typeface="Montserrat" panose="020B0604020202020204" charset="0"/>
                <a:cs typeface="Times New Roman" panose="02020603050405020304" pitchFamily="18" charset="0"/>
              </a:rPr>
              <a:t>Monday, January 28, 2025 at 10:30 a.m. (Virtual)</a:t>
            </a:r>
          </a:p>
          <a:p>
            <a:pPr marR="457200" algn="just">
              <a:lnSpc>
                <a:spcPct val="115000"/>
              </a:lnSpc>
            </a:pP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(Subject to Change via Addendum)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D5957F-3B51-4D9A-A254-136C692351D0}"/>
              </a:ext>
            </a:extLst>
          </p:cNvPr>
          <p:cNvSpPr txBox="1"/>
          <p:nvPr/>
        </p:nvSpPr>
        <p:spPr>
          <a:xfrm>
            <a:off x="152400" y="3429000"/>
            <a:ext cx="6066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NOTICE OF AWARD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DA4F67-8610-42BA-95D0-51A13ECFD94E}"/>
              </a:ext>
            </a:extLst>
          </p:cNvPr>
          <p:cNvSpPr/>
          <p:nvPr/>
        </p:nvSpPr>
        <p:spPr>
          <a:xfrm>
            <a:off x="165320" y="4141005"/>
            <a:ext cx="9829800" cy="2193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</a:pP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Anticipated Schedule</a:t>
            </a:r>
          </a:p>
          <a:p>
            <a:pPr marL="342900" marR="457200" indent="-34290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latin typeface="Montserrat" panose="020B0604020202020204" charset="0"/>
                <a:cs typeface="Times New Roman" panose="02020603050405020304" pitchFamily="18" charset="0"/>
              </a:rPr>
              <a:t>Anticipated release of the Notice of Award (NOA) is </a:t>
            </a:r>
            <a:r>
              <a:rPr lang="en-US" sz="1800" dirty="0">
                <a:solidFill>
                  <a:srgbClr val="0070C0"/>
                </a:solidFill>
                <a:latin typeface="Montserrat" panose="020B0604020202020204" charset="0"/>
                <a:cs typeface="Times New Roman" panose="02020603050405020304" pitchFamily="18" charset="0"/>
              </a:rPr>
              <a:t>February 2025       </a:t>
            </a:r>
            <a:r>
              <a:rPr lang="en-US" sz="1800" dirty="0">
                <a:solidFill>
                  <a:schemeClr val="tx1"/>
                </a:solidFill>
                <a:latin typeface="Montserrat" panose="020B0604020202020204" charset="0"/>
                <a:cs typeface="Times New Roman" panose="02020603050405020304" pitchFamily="18" charset="0"/>
              </a:rPr>
              <a:t>following the </a:t>
            </a:r>
            <a:r>
              <a:rPr lang="en-US" sz="1800" dirty="0">
                <a:latin typeface="Montserrat" panose="020B0604020202020204" charset="0"/>
                <a:cs typeface="Times New Roman" panose="02020603050405020304" pitchFamily="18" charset="0"/>
              </a:rPr>
              <a:t>PBC Board of Commissioners Meeting</a:t>
            </a:r>
          </a:p>
          <a:p>
            <a:pPr marL="342900" marR="457200" indent="-34290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latin typeface="Montserrat" panose="020B0604020202020204" charset="0"/>
                <a:cs typeface="Times New Roman" panose="02020603050405020304" pitchFamily="18" charset="0"/>
              </a:rPr>
              <a:t>Successful General Contractor will be required to provide compliant Certificate of Insurance and Payment and Performance Bond within </a:t>
            </a:r>
            <a:r>
              <a:rPr lang="en-US" sz="1800" u="sng" dirty="0">
                <a:latin typeface="Montserrat" panose="020B0604020202020204" charset="0"/>
                <a:cs typeface="Times New Roman" panose="02020603050405020304" pitchFamily="18" charset="0"/>
              </a:rPr>
              <a:t>7 days </a:t>
            </a:r>
            <a:r>
              <a:rPr lang="en-US" sz="1800" dirty="0">
                <a:latin typeface="Montserrat" panose="020B0604020202020204" charset="0"/>
                <a:cs typeface="Times New Roman" panose="02020603050405020304" pitchFamily="18" charset="0"/>
              </a:rPr>
              <a:t>of NOA issuance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88614A-DF18-490E-BDBB-444E20D122E1}"/>
              </a:ext>
            </a:extLst>
          </p:cNvPr>
          <p:cNvSpPr txBox="1"/>
          <p:nvPr/>
        </p:nvSpPr>
        <p:spPr>
          <a:xfrm>
            <a:off x="152400" y="152401"/>
            <a:ext cx="464670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Procurement Details</a:t>
            </a:r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FD5FED8-C2AA-879C-1912-55869AE3F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627" y="5909045"/>
            <a:ext cx="2066544" cy="56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97793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70">
            <a:extLst>
              <a:ext uri="{FF2B5EF4-FFF2-40B4-BE49-F238E27FC236}">
                <a16:creationId xmlns:a16="http://schemas.microsoft.com/office/drawing/2014/main" id="{B7AEBA06-525D-451A-9A13-0E6FA6A43F0F}"/>
              </a:ext>
            </a:extLst>
          </p:cNvPr>
          <p:cNvSpPr txBox="1">
            <a:spLocks/>
          </p:cNvSpPr>
          <p:nvPr/>
        </p:nvSpPr>
        <p:spPr>
          <a:xfrm>
            <a:off x="1524000" y="1768166"/>
            <a:ext cx="9144000" cy="262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ct val="100000"/>
              <a:buFont typeface="Montserrat"/>
              <a:buNone/>
              <a:defRPr sz="30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4800" kern="1200" dirty="0">
                <a:solidFill>
                  <a:schemeClr val="bg1"/>
                </a:solidFill>
                <a:latin typeface="Montserrat" panose="020B0604020202020204" charset="0"/>
              </a:rPr>
              <a:t>Book 1 &amp; 2 Highlights</a:t>
            </a:r>
          </a:p>
        </p:txBody>
      </p:sp>
      <p:grpSp>
        <p:nvGrpSpPr>
          <p:cNvPr id="6" name="Shape 172">
            <a:extLst>
              <a:ext uri="{FF2B5EF4-FFF2-40B4-BE49-F238E27FC236}">
                <a16:creationId xmlns:a16="http://schemas.microsoft.com/office/drawing/2014/main" id="{B4000A32-32F1-48CB-8104-9A74BC58CBFD}"/>
              </a:ext>
            </a:extLst>
          </p:cNvPr>
          <p:cNvGrpSpPr/>
          <p:nvPr/>
        </p:nvGrpSpPr>
        <p:grpSpPr>
          <a:xfrm>
            <a:off x="3886200" y="1136815"/>
            <a:ext cx="4419600" cy="3886199"/>
            <a:chOff x="3782699" y="1538287"/>
            <a:chExt cx="1578600" cy="1578600"/>
          </a:xfrm>
          <a:solidFill>
            <a:schemeClr val="tx2">
              <a:lumMod val="50000"/>
            </a:schemeClr>
          </a:solidFill>
        </p:grpSpPr>
        <p:sp>
          <p:nvSpPr>
            <p:cNvPr id="7" name="Shape 173">
              <a:extLst>
                <a:ext uri="{FF2B5EF4-FFF2-40B4-BE49-F238E27FC236}">
                  <a16:creationId xmlns:a16="http://schemas.microsoft.com/office/drawing/2014/main" id="{DC000667-F5A3-405B-BAFD-41549A65FB15}"/>
                </a:ext>
              </a:extLst>
            </p:cNvPr>
            <p:cNvSpPr/>
            <p:nvPr/>
          </p:nvSpPr>
          <p:spPr>
            <a:xfrm>
              <a:off x="3782700" y="27574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" name="Shape 174">
              <a:extLst>
                <a:ext uri="{FF2B5EF4-FFF2-40B4-BE49-F238E27FC236}">
                  <a16:creationId xmlns:a16="http://schemas.microsoft.com/office/drawing/2014/main" id="{3F520A53-AE1E-4CBA-BD07-B46DC1E3ACEC}"/>
                </a:ext>
              </a:extLst>
            </p:cNvPr>
            <p:cNvSpPr/>
            <p:nvPr/>
          </p:nvSpPr>
          <p:spPr>
            <a:xfrm rot="-5400000">
              <a:off x="5001900" y="27574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9" name="Shape 175">
              <a:extLst>
                <a:ext uri="{FF2B5EF4-FFF2-40B4-BE49-F238E27FC236}">
                  <a16:creationId xmlns:a16="http://schemas.microsoft.com/office/drawing/2014/main" id="{52766A55-FDA4-485E-8C0F-A373F4C47C63}"/>
                </a:ext>
              </a:extLst>
            </p:cNvPr>
            <p:cNvSpPr/>
            <p:nvPr/>
          </p:nvSpPr>
          <p:spPr>
            <a:xfrm rot="5400000">
              <a:off x="3782699" y="15382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0" name="Shape 176">
              <a:extLst>
                <a:ext uri="{FF2B5EF4-FFF2-40B4-BE49-F238E27FC236}">
                  <a16:creationId xmlns:a16="http://schemas.microsoft.com/office/drawing/2014/main" id="{FF8B12FD-7B9E-4432-8A60-957E101085C3}"/>
                </a:ext>
              </a:extLst>
            </p:cNvPr>
            <p:cNvSpPr/>
            <p:nvPr/>
          </p:nvSpPr>
          <p:spPr>
            <a:xfrm rot="10800000">
              <a:off x="5001899" y="15382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D5CA6EC-42D7-4D4E-BE03-784068943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400" y="5943600"/>
            <a:ext cx="2064349" cy="49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2181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342DC95-5309-4198-AF90-F85487ABA08A}"/>
              </a:ext>
            </a:extLst>
          </p:cNvPr>
          <p:cNvSpPr txBox="1"/>
          <p:nvPr/>
        </p:nvSpPr>
        <p:spPr>
          <a:xfrm>
            <a:off x="153914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Highlights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9DB828-8861-46B2-96CA-B9353B0BD386}"/>
              </a:ext>
            </a:extLst>
          </p:cNvPr>
          <p:cNvSpPr/>
          <p:nvPr/>
        </p:nvSpPr>
        <p:spPr>
          <a:xfrm>
            <a:off x="205603" y="1735646"/>
            <a:ext cx="9996512" cy="2202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Estimated Construction Budget (Book 1, Page 4) – $8,000,000 - $8,500,000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Mandatory Project Staffing (Book 1, Page 5)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Scheduling Software Requirements (Book 1, Page 6)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Liquidated Damages (Book 1, Page 6)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Prevailing Wage Rates (Book 1, Page 7 and Page 46)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>
              <a:latin typeface="Montserrat" panose="020B0604020202020204" charset="0"/>
            </a:endParaRPr>
          </a:p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600" dirty="0">
              <a:latin typeface="Montserra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704AF4-50AB-5282-B1DB-57966347FD2F}"/>
              </a:ext>
            </a:extLst>
          </p:cNvPr>
          <p:cNvSpPr txBox="1"/>
          <p:nvPr/>
        </p:nvSpPr>
        <p:spPr>
          <a:xfrm>
            <a:off x="169836" y="1150871"/>
            <a:ext cx="1097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Montserrat" panose="020B0604020202020204" charset="0"/>
              </a:rPr>
              <a:t>Budget, Staffing, and Additional Requirements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4E114C5-3B9E-3D18-FACA-FFC665747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627" y="5909045"/>
            <a:ext cx="2066544" cy="56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76755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88"/>
          <p:cNvSpPr txBox="1">
            <a:spLocks/>
          </p:cNvSpPr>
          <p:nvPr/>
        </p:nvSpPr>
        <p:spPr>
          <a:xfrm>
            <a:off x="152400" y="1528465"/>
            <a:ext cx="8137478" cy="35769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D8F8"/>
              </a:buClr>
              <a:buSzPct val="100000"/>
              <a:buFont typeface="Arial" panose="020B0604020202020204" pitchFamily="34" charset="0"/>
              <a:buChar char="•"/>
              <a:defRPr sz="24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ct val="100000"/>
              <a:buFont typeface="Montserrat"/>
              <a:buChar char="□"/>
              <a:defRPr sz="20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ct val="100000"/>
              <a:buFont typeface="Montserrat"/>
              <a:buNone/>
              <a:defRPr sz="20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ct val="100000"/>
              <a:buFont typeface="Montserrat"/>
              <a:buNone/>
              <a:defRPr sz="18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ct val="100000"/>
              <a:buFont typeface="Montserrat"/>
              <a:buNone/>
              <a:defRPr sz="18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ct val="100000"/>
              <a:buFont typeface="Montserrat"/>
              <a:buNone/>
              <a:defRPr sz="18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ct val="100000"/>
              <a:buFont typeface="Montserrat"/>
              <a:buNone/>
              <a:defRPr sz="18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ct val="100000"/>
              <a:buFont typeface="Montserrat"/>
              <a:buNone/>
              <a:defRPr sz="18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ct val="100000"/>
              <a:buFont typeface="Montserrat"/>
              <a:buNone/>
              <a:defRPr sz="18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228600" indent="0">
              <a:spcAft>
                <a:spcPts val="400"/>
              </a:spcAft>
              <a:buNone/>
            </a:pPr>
            <a:r>
              <a:rPr lang="en-US" b="1" dirty="0"/>
              <a:t>Please </a:t>
            </a:r>
            <a:r>
              <a:rPr lang="en-US" b="1" dirty="0">
                <a:solidFill>
                  <a:srgbClr val="F66F00"/>
                </a:solidFill>
              </a:rPr>
              <a:t>MUTE</a:t>
            </a:r>
            <a:r>
              <a:rPr lang="en-US" b="1" dirty="0"/>
              <a:t> your computers and/or cellphones</a:t>
            </a:r>
          </a:p>
          <a:p>
            <a:pPr marL="571500">
              <a:spcAft>
                <a:spcPts val="400"/>
              </a:spcAft>
            </a:pPr>
            <a:r>
              <a:rPr lang="en-US" sz="2000" dirty="0"/>
              <a:t>Press *6 to unmute (if asked to speak) </a:t>
            </a:r>
          </a:p>
          <a:p>
            <a:pPr marL="228600" indent="0">
              <a:spcBef>
                <a:spcPts val="1200"/>
              </a:spcBef>
              <a:spcAft>
                <a:spcPts val="400"/>
              </a:spcAft>
              <a:buNone/>
            </a:pPr>
            <a:r>
              <a:rPr lang="en-US" b="1" dirty="0"/>
              <a:t>Please </a:t>
            </a:r>
            <a:r>
              <a:rPr lang="en-US" b="1" dirty="0">
                <a:solidFill>
                  <a:srgbClr val="F66F00"/>
                </a:solidFill>
              </a:rPr>
              <a:t>CHANGE </a:t>
            </a:r>
            <a:r>
              <a:rPr lang="en-US" b="1" dirty="0"/>
              <a:t>your screen name</a:t>
            </a:r>
          </a:p>
          <a:p>
            <a:pPr marL="571500">
              <a:spcAft>
                <a:spcPts val="400"/>
              </a:spcAft>
            </a:pPr>
            <a:r>
              <a:rPr lang="en-US" sz="2000" dirty="0"/>
              <a:t>Use ‘Your Name (Company Name (or Initials))</a:t>
            </a:r>
          </a:p>
          <a:p>
            <a:pPr marL="228600" lvl="2">
              <a:spcAft>
                <a:spcPts val="400"/>
              </a:spcAft>
            </a:pPr>
            <a:r>
              <a:rPr lang="en-US" sz="1600" dirty="0"/>
              <a:t>	</a:t>
            </a:r>
            <a:r>
              <a:rPr lang="en-US" sz="1600" dirty="0">
                <a:solidFill>
                  <a:srgbClr val="C00000"/>
                </a:solidFill>
              </a:rPr>
              <a:t>EXAMPLE: James Borkman (PBC)</a:t>
            </a:r>
          </a:p>
          <a:p>
            <a:pPr marL="228600" indent="0">
              <a:spcBef>
                <a:spcPts val="1200"/>
              </a:spcBef>
              <a:spcAft>
                <a:spcPts val="400"/>
              </a:spcAft>
              <a:buNone/>
            </a:pPr>
            <a:r>
              <a:rPr lang="en-US" b="1" dirty="0"/>
              <a:t>Please </a:t>
            </a:r>
            <a:r>
              <a:rPr lang="en-US" b="1" dirty="0">
                <a:solidFill>
                  <a:srgbClr val="F66F00"/>
                </a:solidFill>
              </a:rPr>
              <a:t>ADD</a:t>
            </a:r>
            <a:r>
              <a:rPr lang="en-US" b="1" dirty="0"/>
              <a:t> your name to Chat</a:t>
            </a:r>
          </a:p>
          <a:p>
            <a:pPr marL="571500">
              <a:spcAft>
                <a:spcPts val="400"/>
              </a:spcAft>
            </a:pPr>
            <a:r>
              <a:rPr lang="en-US" sz="2000" dirty="0"/>
              <a:t>Use ‘Your Name|Company Name (or Initials)’</a:t>
            </a:r>
          </a:p>
          <a:p>
            <a:pPr marL="228600" lvl="2">
              <a:spcAft>
                <a:spcPts val="400"/>
              </a:spcAft>
            </a:pPr>
            <a:r>
              <a:rPr lang="en-US" sz="1600" dirty="0"/>
              <a:t>	</a:t>
            </a:r>
            <a:r>
              <a:rPr lang="en-US" sz="1600" dirty="0">
                <a:solidFill>
                  <a:srgbClr val="C00000"/>
                </a:solidFill>
              </a:rPr>
              <a:t>EXAMPLE: James Borkman (PBC)</a:t>
            </a:r>
          </a:p>
          <a:p>
            <a:pPr marL="228600" indent="0">
              <a:spcBef>
                <a:spcPts val="1200"/>
              </a:spcBef>
              <a:buNone/>
            </a:pPr>
            <a:r>
              <a:rPr lang="en-US" b="1" dirty="0"/>
              <a:t>Please </a:t>
            </a:r>
            <a:r>
              <a:rPr lang="en-US" b="1" dirty="0">
                <a:solidFill>
                  <a:srgbClr val="F66F00"/>
                </a:solidFill>
              </a:rPr>
              <a:t>WAIT</a:t>
            </a:r>
            <a:r>
              <a:rPr lang="en-US" b="1" dirty="0"/>
              <a:t> for Q&amp;A to ask questions</a:t>
            </a:r>
          </a:p>
          <a:p>
            <a:pPr marL="571500">
              <a:spcAft>
                <a:spcPts val="400"/>
              </a:spcAft>
            </a:pPr>
            <a:r>
              <a:rPr lang="en-US" sz="2000" dirty="0"/>
              <a:t>Q&amp;A session will be at the end of each meeting</a:t>
            </a:r>
          </a:p>
          <a:p>
            <a:pPr marL="571500">
              <a:spcAft>
                <a:spcPts val="400"/>
              </a:spcAft>
            </a:pPr>
            <a:r>
              <a:rPr lang="en-US" sz="2000" dirty="0"/>
              <a:t>Feel free to use the ‘Chat’ feature</a:t>
            </a:r>
          </a:p>
          <a:p>
            <a:pPr marL="228600" indent="0">
              <a:spcAft>
                <a:spcPts val="400"/>
              </a:spcAft>
              <a:buNone/>
            </a:pPr>
            <a:endParaRPr lang="en-US" sz="2200" dirty="0"/>
          </a:p>
          <a:p>
            <a:pPr marL="228600" indent="0">
              <a:spcAft>
                <a:spcPts val="400"/>
              </a:spcAft>
              <a:buNone/>
            </a:pPr>
            <a:endParaRPr lang="en-US" sz="2200" dirty="0"/>
          </a:p>
          <a:p>
            <a:pPr marL="571500">
              <a:spcAft>
                <a:spcPts val="400"/>
              </a:spcAft>
            </a:pPr>
            <a:endParaRPr lang="en-US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9AF9C9-31AC-482D-AF4D-653BC9E55755}"/>
              </a:ext>
            </a:extLst>
          </p:cNvPr>
          <p:cNvSpPr txBox="1"/>
          <p:nvPr/>
        </p:nvSpPr>
        <p:spPr>
          <a:xfrm>
            <a:off x="152400" y="152401"/>
            <a:ext cx="594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HOUSEKEEPING ITEMS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CF3BD4-77A6-495A-B7A4-9AE657371EDA}"/>
              </a:ext>
            </a:extLst>
          </p:cNvPr>
          <p:cNvSpPr txBox="1"/>
          <p:nvPr/>
        </p:nvSpPr>
        <p:spPr>
          <a:xfrm>
            <a:off x="304800" y="1066801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66F00"/>
                </a:solidFill>
                <a:latin typeface="Montserrat"/>
                <a:sym typeface="Montserrat"/>
              </a:rPr>
              <a:t>While we wait…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900FFCE-0E1D-40D8-85F6-B3A6BA89D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399" y="5943600"/>
            <a:ext cx="2064349" cy="5034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E3E721-6DDE-4115-AA6D-0B716DB11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1765" y="2209800"/>
            <a:ext cx="4419983" cy="32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2964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74B95B8F-3D96-485A-A5AB-080EDBD343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05" t="5472" r="5485" b="14517"/>
          <a:stretch/>
        </p:blipFill>
        <p:spPr>
          <a:xfrm>
            <a:off x="6324600" y="914400"/>
            <a:ext cx="5578151" cy="5867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E9DB828-8861-46B2-96CA-B9353B0BD386}"/>
              </a:ext>
            </a:extLst>
          </p:cNvPr>
          <p:cNvSpPr/>
          <p:nvPr/>
        </p:nvSpPr>
        <p:spPr>
          <a:xfrm>
            <a:off x="173248" y="1836853"/>
            <a:ext cx="6722925" cy="1586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2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Schedule B – Joint Venture Affidavit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        (Book 1, Page 31)</a:t>
            </a:r>
          </a:p>
          <a:p>
            <a:pPr marL="573088" lvl="4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Montserrat" panose="020B0604020202020204" charset="0"/>
              </a:rPr>
              <a:t>JV Agreement</a:t>
            </a:r>
          </a:p>
          <a:p>
            <a:pPr marL="573088" lvl="4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Montserrat" panose="020B0604020202020204" charset="0"/>
              </a:rPr>
              <a:t>Certification Letter</a:t>
            </a:r>
          </a:p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600" dirty="0">
              <a:latin typeface="Montserra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57D986-286F-4B01-9C62-0496D75C95E3}"/>
              </a:ext>
            </a:extLst>
          </p:cNvPr>
          <p:cNvSpPr txBox="1"/>
          <p:nvPr/>
        </p:nvSpPr>
        <p:spPr>
          <a:xfrm>
            <a:off x="153914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Highlights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11DBBD-B64E-C8EF-59D6-2C958752004B}"/>
              </a:ext>
            </a:extLst>
          </p:cNvPr>
          <p:cNvSpPr txBox="1"/>
          <p:nvPr/>
        </p:nvSpPr>
        <p:spPr>
          <a:xfrm>
            <a:off x="153914" y="1131007"/>
            <a:ext cx="6242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Montserrat" panose="020B0604020202020204" charset="0"/>
              </a:rPr>
              <a:t>Joint Venture Opportunities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C7CDA02-D384-78A6-C1CC-4473794EE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49" y="5943600"/>
            <a:ext cx="2066544" cy="56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88586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6DFA9C-A2A4-4863-A79B-2C1620991BE6}"/>
              </a:ext>
            </a:extLst>
          </p:cNvPr>
          <p:cNvSpPr/>
          <p:nvPr/>
        </p:nvSpPr>
        <p:spPr>
          <a:xfrm>
            <a:off x="0" y="990600"/>
            <a:ext cx="34507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 algn="ctr">
              <a:spcBef>
                <a:spcPts val="800"/>
              </a:spcBef>
            </a:pP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Montserrat" panose="020B0604020202020204" charset="0"/>
              </a:rPr>
              <a:t>THE BID FORM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FB68CA-1516-41B5-B1F5-138390ADDFAA}"/>
              </a:ext>
            </a:extLst>
          </p:cNvPr>
          <p:cNvSpPr txBox="1"/>
          <p:nvPr/>
        </p:nvSpPr>
        <p:spPr>
          <a:xfrm>
            <a:off x="153914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Highlights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C8D1D98-FED6-4FCE-3FF4-10098EE74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627" y="5909045"/>
            <a:ext cx="2066544" cy="564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1349C0-31EF-447C-90C4-CB896780A0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113" t="652" r="1113" b="236"/>
          <a:stretch/>
        </p:blipFill>
        <p:spPr>
          <a:xfrm>
            <a:off x="3152269" y="228600"/>
            <a:ext cx="6439194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11571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6DFA9C-A2A4-4863-A79B-2C1620991BE6}"/>
              </a:ext>
            </a:extLst>
          </p:cNvPr>
          <p:cNvSpPr/>
          <p:nvPr/>
        </p:nvSpPr>
        <p:spPr>
          <a:xfrm>
            <a:off x="0" y="959983"/>
            <a:ext cx="34507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 algn="ctr">
              <a:spcBef>
                <a:spcPts val="800"/>
              </a:spcBef>
            </a:pP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Montserrat" panose="020B0604020202020204" charset="0"/>
              </a:rPr>
              <a:t>THE BID FORM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FB68CA-1516-41B5-B1F5-138390ADDFAA}"/>
              </a:ext>
            </a:extLst>
          </p:cNvPr>
          <p:cNvSpPr txBox="1"/>
          <p:nvPr/>
        </p:nvSpPr>
        <p:spPr>
          <a:xfrm>
            <a:off x="153914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Highlights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25BF7-8D69-365D-EE47-85E13C1F0CF9}"/>
              </a:ext>
            </a:extLst>
          </p:cNvPr>
          <p:cNvSpPr txBox="1"/>
          <p:nvPr/>
        </p:nvSpPr>
        <p:spPr>
          <a:xfrm>
            <a:off x="153914" y="4433415"/>
            <a:ext cx="7709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Montserrat" panose="00000500000000000000" pitchFamily="2" charset="0"/>
              </a:rPr>
              <a:t>Each Street/Boulevard has a separate tab</a:t>
            </a:r>
          </a:p>
          <a:p>
            <a:r>
              <a:rPr lang="en-US" sz="1800" b="1" dirty="0">
                <a:latin typeface="Montserrat" panose="00000500000000000000" pitchFamily="2" charset="0"/>
              </a:rPr>
              <a:t>(3 TOTAL)</a:t>
            </a:r>
          </a:p>
          <a:p>
            <a:endParaRPr lang="en-US" sz="1800" b="1" dirty="0">
              <a:latin typeface="Montserrat" panose="00000500000000000000" pitchFamily="2" charset="0"/>
            </a:endParaRPr>
          </a:p>
          <a:p>
            <a:r>
              <a:rPr lang="en-US" sz="1800" b="1" dirty="0">
                <a:latin typeface="Montserrat" panose="00000500000000000000" pitchFamily="2" charset="0"/>
              </a:rPr>
              <a:t>Enter your unit pricing for THREE (3) Streets/Boulevards</a:t>
            </a:r>
          </a:p>
          <a:p>
            <a:endParaRPr lang="en-US" sz="1800" b="1" dirty="0">
              <a:latin typeface="Montserrat" panose="00000500000000000000" pitchFamily="2" charset="0"/>
            </a:endParaRPr>
          </a:p>
          <a:p>
            <a:r>
              <a:rPr lang="en-US" sz="1800" b="1" dirty="0">
                <a:latin typeface="Montserrat" panose="00000500000000000000" pitchFamily="2" charset="0"/>
              </a:rPr>
              <a:t>The Master Bid Form will automatically populate and TOTAL 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3F5F822-1D79-15A8-299B-5A647AE36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627" y="5909045"/>
            <a:ext cx="2066544" cy="56462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A500D0F-5B3E-6C59-5FFF-3AF5780CE5F8}"/>
              </a:ext>
            </a:extLst>
          </p:cNvPr>
          <p:cNvGrpSpPr/>
          <p:nvPr/>
        </p:nvGrpSpPr>
        <p:grpSpPr>
          <a:xfrm>
            <a:off x="2895600" y="3761425"/>
            <a:ext cx="7304215" cy="616746"/>
            <a:chOff x="1878497" y="3564701"/>
            <a:chExt cx="5735543" cy="338089"/>
          </a:xfrm>
          <a:solidFill>
            <a:schemeClr val="tx2">
              <a:lumMod val="50000"/>
            </a:schemeClr>
          </a:solidFill>
        </p:grpSpPr>
        <p:sp>
          <p:nvSpPr>
            <p:cNvPr id="11" name="Arrow: Left-Up 10">
              <a:extLst>
                <a:ext uri="{FF2B5EF4-FFF2-40B4-BE49-F238E27FC236}">
                  <a16:creationId xmlns:a16="http://schemas.microsoft.com/office/drawing/2014/main" id="{3F702496-B12E-C533-6DA5-6D7C0A3F1656}"/>
                </a:ext>
              </a:extLst>
            </p:cNvPr>
            <p:cNvSpPr/>
            <p:nvPr/>
          </p:nvSpPr>
          <p:spPr>
            <a:xfrm>
              <a:off x="2677840" y="3564701"/>
              <a:ext cx="2894086" cy="330885"/>
            </a:xfrm>
            <a:prstGeom prst="leftUpArrow">
              <a:avLst>
                <a:gd name="adj1" fmla="val 50000"/>
                <a:gd name="adj2" fmla="val 25000"/>
                <a:gd name="adj3" fmla="val 2087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Arrow: Left-Up 13">
              <a:extLst>
                <a:ext uri="{FF2B5EF4-FFF2-40B4-BE49-F238E27FC236}">
                  <a16:creationId xmlns:a16="http://schemas.microsoft.com/office/drawing/2014/main" id="{9C08FCF4-912C-4078-F1DD-EB69EDA9A4D0}"/>
                </a:ext>
              </a:extLst>
            </p:cNvPr>
            <p:cNvSpPr/>
            <p:nvPr/>
          </p:nvSpPr>
          <p:spPr>
            <a:xfrm>
              <a:off x="1878497" y="3601045"/>
              <a:ext cx="1598686" cy="295713"/>
            </a:xfrm>
            <a:prstGeom prst="leftUpArrow">
              <a:avLst>
                <a:gd name="adj1" fmla="val 50000"/>
                <a:gd name="adj2" fmla="val 25000"/>
                <a:gd name="adj3" fmla="val 277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Arrow: Left-Up 14">
              <a:extLst>
                <a:ext uri="{FF2B5EF4-FFF2-40B4-BE49-F238E27FC236}">
                  <a16:creationId xmlns:a16="http://schemas.microsoft.com/office/drawing/2014/main" id="{D95FF5C6-7CDB-52FD-0AAF-CF2684C655EC}"/>
                </a:ext>
              </a:extLst>
            </p:cNvPr>
            <p:cNvSpPr/>
            <p:nvPr/>
          </p:nvSpPr>
          <p:spPr>
            <a:xfrm>
              <a:off x="3576954" y="3595013"/>
              <a:ext cx="4037086" cy="307777"/>
            </a:xfrm>
            <a:prstGeom prst="leftUpArrow">
              <a:avLst>
                <a:gd name="adj1" fmla="val 50000"/>
                <a:gd name="adj2" fmla="val 25000"/>
                <a:gd name="adj3" fmla="val 2087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C51AE1A-FD21-67A7-D366-2CCA8A132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433" y="1719284"/>
            <a:ext cx="9756894" cy="204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68040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6DFA9C-A2A4-4863-A79B-2C1620991BE6}"/>
              </a:ext>
            </a:extLst>
          </p:cNvPr>
          <p:cNvSpPr/>
          <p:nvPr/>
        </p:nvSpPr>
        <p:spPr>
          <a:xfrm>
            <a:off x="1828800" y="899951"/>
            <a:ext cx="85343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 algn="ctr">
              <a:spcBef>
                <a:spcPts val="800"/>
              </a:spcBef>
            </a:pP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Montserrat" panose="020B0604020202020204" charset="0"/>
              </a:rPr>
              <a:t>THE BID FORM – SCHEDULE OF PRICES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FB68CA-1516-41B5-B1F5-138390ADDFAA}"/>
              </a:ext>
            </a:extLst>
          </p:cNvPr>
          <p:cNvSpPr txBox="1"/>
          <p:nvPr/>
        </p:nvSpPr>
        <p:spPr>
          <a:xfrm>
            <a:off x="153914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Highlights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99AAE7-FCAA-7AD6-CC6C-E1FCD5531AD0}"/>
              </a:ext>
            </a:extLst>
          </p:cNvPr>
          <p:cNvSpPr txBox="1"/>
          <p:nvPr/>
        </p:nvSpPr>
        <p:spPr>
          <a:xfrm>
            <a:off x="9450550" y="2224740"/>
            <a:ext cx="25001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Montserrat" panose="00000500000000000000" pitchFamily="2" charset="0"/>
              </a:rPr>
              <a:t>Enter your unit pricing HERE</a:t>
            </a:r>
          </a:p>
          <a:p>
            <a:endParaRPr lang="en-US" sz="1800" b="1" dirty="0">
              <a:latin typeface="Montserrat" panose="00000500000000000000" pitchFamily="2" charset="0"/>
            </a:endParaRPr>
          </a:p>
          <a:p>
            <a:endParaRPr lang="en-US" sz="1800" b="1" dirty="0">
              <a:latin typeface="Montserrat" panose="00000500000000000000" pitchFamily="2" charset="0"/>
            </a:endParaRPr>
          </a:p>
          <a:p>
            <a:endParaRPr lang="en-US" sz="1800" b="1" dirty="0">
              <a:latin typeface="Montserrat" panose="00000500000000000000" pitchFamily="2" charset="0"/>
            </a:endParaRPr>
          </a:p>
          <a:p>
            <a:endParaRPr lang="en-US" sz="1800" b="1" dirty="0">
              <a:latin typeface="Montserrat" panose="00000500000000000000" pitchFamily="2" charset="0"/>
            </a:endParaRPr>
          </a:p>
          <a:p>
            <a:endParaRPr lang="en-US" sz="1800" b="1" dirty="0">
              <a:latin typeface="Montserrat" panose="00000500000000000000" pitchFamily="2" charset="0"/>
            </a:endParaRPr>
          </a:p>
          <a:p>
            <a:r>
              <a:rPr lang="en-US" sz="1800" b="1" dirty="0">
                <a:latin typeface="Montserrat" panose="00000500000000000000" pitchFamily="2" charset="0"/>
              </a:rPr>
              <a:t>Sheet will automatically </a:t>
            </a:r>
          </a:p>
          <a:p>
            <a:r>
              <a:rPr lang="en-US" sz="1800" b="1" dirty="0">
                <a:latin typeface="Montserrat" panose="00000500000000000000" pitchFamily="2" charset="0"/>
              </a:rPr>
              <a:t>TOTAL HERE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24CA051-3407-8708-F6F8-BF35F4D3C370}"/>
              </a:ext>
            </a:extLst>
          </p:cNvPr>
          <p:cNvCxnSpPr>
            <a:cxnSpLocks/>
          </p:cNvCxnSpPr>
          <p:nvPr/>
        </p:nvCxnSpPr>
        <p:spPr>
          <a:xfrm flipH="1">
            <a:off x="8611468" y="5493210"/>
            <a:ext cx="917421" cy="8204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" name="Picture 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E26E4DC-C174-4310-F4CC-AA13C4F50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627" y="5909045"/>
            <a:ext cx="2066544" cy="5646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22952BC-322A-8C02-A90D-61E061D098AD}"/>
                  </a:ext>
                </a:extLst>
              </p14:cNvPr>
              <p14:cNvContentPartPr/>
              <p14:nvPr/>
            </p14:nvContentPartPr>
            <p14:xfrm>
              <a:off x="3019021" y="249283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22952BC-322A-8C02-A90D-61E061D098A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12901" y="2486710"/>
                <a:ext cx="12600" cy="1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E0EF04E1-0606-38B3-70F5-9D93605D2B79}"/>
              </a:ext>
            </a:extLst>
          </p:cNvPr>
          <p:cNvGrpSpPr/>
          <p:nvPr/>
        </p:nvGrpSpPr>
        <p:grpSpPr>
          <a:xfrm>
            <a:off x="4684021" y="1802710"/>
            <a:ext cx="360" cy="360"/>
            <a:chOff x="4684021" y="1802710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678672C-448D-AAF9-8752-815510943332}"/>
                    </a:ext>
                  </a:extLst>
                </p14:cNvPr>
                <p14:cNvContentPartPr/>
                <p14:nvPr/>
              </p14:nvContentPartPr>
              <p14:xfrm>
                <a:off x="4684021" y="1802710"/>
                <a:ext cx="3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678672C-448D-AAF9-8752-81551094333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677901" y="179659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DD97150-06E1-B4CA-518F-80071A57CDE0}"/>
                    </a:ext>
                  </a:extLst>
                </p14:cNvPr>
                <p14:cNvContentPartPr/>
                <p14:nvPr/>
              </p14:nvContentPartPr>
              <p14:xfrm>
                <a:off x="4684021" y="1802710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DD97150-06E1-B4CA-518F-80071A57CDE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677901" y="179659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3F553BB-623B-1998-523D-25A890CBFC0B}"/>
                    </a:ext>
                  </a:extLst>
                </p14:cNvPr>
                <p14:cNvContentPartPr/>
                <p14:nvPr/>
              </p14:nvContentPartPr>
              <p14:xfrm>
                <a:off x="4684021" y="1802710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3F553BB-623B-1998-523D-25A890CBFC0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677901" y="179659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9D27331-6A28-6AE9-AED8-22E4DD07438B}"/>
                    </a:ext>
                  </a:extLst>
                </p14:cNvPr>
                <p14:cNvContentPartPr/>
                <p14:nvPr/>
              </p14:nvContentPartPr>
              <p14:xfrm>
                <a:off x="4684021" y="1802710"/>
                <a:ext cx="36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9D27331-6A28-6AE9-AED8-22E4DD07438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677901" y="179659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E475754-B8AF-CC2A-0FBC-DEC0FC8FE2FF}"/>
                    </a:ext>
                  </a:extLst>
                </p14:cNvPr>
                <p14:cNvContentPartPr/>
                <p14:nvPr/>
              </p14:nvContentPartPr>
              <p14:xfrm>
                <a:off x="4684021" y="1802710"/>
                <a:ext cx="36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E475754-B8AF-CC2A-0FBC-DEC0FC8FE2F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677901" y="179659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8705940-75BB-1251-291B-8EB4EB3916F2}"/>
              </a:ext>
            </a:extLst>
          </p:cNvPr>
          <p:cNvCxnSpPr>
            <a:cxnSpLocks/>
          </p:cNvCxnSpPr>
          <p:nvPr/>
        </p:nvCxnSpPr>
        <p:spPr>
          <a:xfrm flipH="1">
            <a:off x="8116417" y="2931554"/>
            <a:ext cx="2500116" cy="4635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D405814-7D93-85B5-D847-C1D52AB9E2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23485" y="1447800"/>
            <a:ext cx="6007671" cy="5286642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AB64AC6-46CF-8C9D-742F-93E54117A1A6}"/>
              </a:ext>
            </a:extLst>
          </p:cNvPr>
          <p:cNvSpPr/>
          <p:nvPr/>
        </p:nvSpPr>
        <p:spPr>
          <a:xfrm>
            <a:off x="6705600" y="2224740"/>
            <a:ext cx="531240" cy="4176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290977B-FB67-F59D-EF50-7276BC39A568}"/>
              </a:ext>
            </a:extLst>
          </p:cNvPr>
          <p:cNvSpPr/>
          <p:nvPr/>
        </p:nvSpPr>
        <p:spPr>
          <a:xfrm rot="16200000">
            <a:off x="7490035" y="6073569"/>
            <a:ext cx="336999" cy="9914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711497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6DFA9C-A2A4-4863-A79B-2C1620991BE6}"/>
              </a:ext>
            </a:extLst>
          </p:cNvPr>
          <p:cNvSpPr/>
          <p:nvPr/>
        </p:nvSpPr>
        <p:spPr>
          <a:xfrm>
            <a:off x="802631" y="891208"/>
            <a:ext cx="106368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 algn="ctr">
              <a:spcBef>
                <a:spcPts val="800"/>
              </a:spcBef>
            </a:pP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Montserrat" panose="020B0604020202020204" charset="0"/>
              </a:rPr>
              <a:t>THE BID FORM – MASTER BID TOTAL &amp; ADDT’L INFO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FB68CA-1516-41B5-B1F5-138390ADDFAA}"/>
              </a:ext>
            </a:extLst>
          </p:cNvPr>
          <p:cNvSpPr txBox="1"/>
          <p:nvPr/>
        </p:nvSpPr>
        <p:spPr>
          <a:xfrm>
            <a:off x="153914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Highlights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D3EDF4-069E-57B5-C4E5-82616D5B995E}"/>
              </a:ext>
            </a:extLst>
          </p:cNvPr>
          <p:cNvSpPr txBox="1"/>
          <p:nvPr/>
        </p:nvSpPr>
        <p:spPr>
          <a:xfrm>
            <a:off x="408602" y="4772889"/>
            <a:ext cx="5141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Enter your Surety &amp; Firm Information 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E9D9BA-45C9-F3EB-C608-EBA048287F17}"/>
              </a:ext>
            </a:extLst>
          </p:cNvPr>
          <p:cNvSpPr txBox="1"/>
          <p:nvPr/>
        </p:nvSpPr>
        <p:spPr>
          <a:xfrm>
            <a:off x="8769517" y="4846448"/>
            <a:ext cx="3048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The TOTAL from ALL streets/avenues will automatically populate HERE</a:t>
            </a:r>
          </a:p>
          <a:p>
            <a:endParaRPr lang="en-US" dirty="0"/>
          </a:p>
        </p:txBody>
      </p:sp>
      <p:pic>
        <p:nvPicPr>
          <p:cNvPr id="33" name="Picture 3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4379FD5-D105-9F81-BEA3-47F7EC641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627" y="5909045"/>
            <a:ext cx="2066544" cy="5646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2FB6D5D-5084-4D6E-D1FF-166566D3A035}"/>
                  </a:ext>
                </a:extLst>
              </p14:cNvPr>
              <p14:cNvContentPartPr/>
              <p14:nvPr/>
            </p14:nvContentPartPr>
            <p14:xfrm>
              <a:off x="5468821" y="3588310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2FB6D5D-5084-4D6E-D1FF-166566D3A03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62701" y="358219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FA98A14E-9037-BC63-45B1-815E83324EA4}"/>
                  </a:ext>
                </a:extLst>
              </p14:cNvPr>
              <p14:cNvContentPartPr/>
              <p14:nvPr/>
            </p14:nvContentPartPr>
            <p14:xfrm>
              <a:off x="3933781" y="4839310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FA98A14E-9037-BC63-45B1-815E83324EA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27661" y="4833190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7ECF81B1-FD68-5799-323D-9E7259FDF20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2901" y="1596793"/>
            <a:ext cx="11174288" cy="317609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F5C8BCF-56B3-742D-031B-10F71E57F30D}"/>
                  </a:ext>
                </a:extLst>
              </p14:cNvPr>
              <p14:cNvContentPartPr/>
              <p14:nvPr/>
            </p14:nvContentPartPr>
            <p14:xfrm>
              <a:off x="4237005" y="2456932"/>
              <a:ext cx="3286080" cy="1177609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F5C8BCF-56B3-742D-031B-10F71E57F30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230886" y="2450812"/>
                <a:ext cx="3298319" cy="11898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A257350-3C2F-E463-30DD-93CC7A0E85A3}"/>
                  </a:ext>
                </a:extLst>
              </p14:cNvPr>
              <p14:cNvContentPartPr/>
              <p14:nvPr/>
            </p14:nvContentPartPr>
            <p14:xfrm>
              <a:off x="4218862" y="3676338"/>
              <a:ext cx="3286080" cy="9867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A257350-3C2F-E463-30DD-93CC7A0E85A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212743" y="3670218"/>
                <a:ext cx="3298319" cy="9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B18DF35-E89A-11E4-5B00-6C05D6835B85}"/>
                  </a:ext>
                </a:extLst>
              </p14:cNvPr>
              <p14:cNvContentPartPr/>
              <p14:nvPr/>
            </p14:nvContentPartPr>
            <p14:xfrm>
              <a:off x="9296400" y="1833732"/>
              <a:ext cx="2590800" cy="7866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B18DF35-E89A-11E4-5B00-6C05D6835B8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290281" y="1827612"/>
                <a:ext cx="2603038" cy="798840"/>
              </a:xfrm>
              <a:prstGeom prst="rect">
                <a:avLst/>
              </a:prstGeom>
            </p:spPr>
          </p:pic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AEF0B47-CB3F-7D7F-6DD0-7D135ACCF7BC}"/>
              </a:ext>
            </a:extLst>
          </p:cNvPr>
          <p:cNvCxnSpPr>
            <a:cxnSpLocks/>
          </p:cNvCxnSpPr>
          <p:nvPr/>
        </p:nvCxnSpPr>
        <p:spPr>
          <a:xfrm flipV="1">
            <a:off x="9675627" y="2762855"/>
            <a:ext cx="617890" cy="20100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6FF09DD-096E-3AE8-BDD3-251D046727F3}"/>
              </a:ext>
            </a:extLst>
          </p:cNvPr>
          <p:cNvCxnSpPr>
            <a:cxnSpLocks/>
          </p:cNvCxnSpPr>
          <p:nvPr/>
        </p:nvCxnSpPr>
        <p:spPr>
          <a:xfrm flipV="1">
            <a:off x="2013768" y="3372546"/>
            <a:ext cx="2070837" cy="13454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7582FFB-02F5-740E-E4FA-7F59E52AF2EE}"/>
              </a:ext>
            </a:extLst>
          </p:cNvPr>
          <p:cNvCxnSpPr>
            <a:cxnSpLocks/>
          </p:cNvCxnSpPr>
          <p:nvPr/>
        </p:nvCxnSpPr>
        <p:spPr>
          <a:xfrm flipV="1">
            <a:off x="3422484" y="4179730"/>
            <a:ext cx="662121" cy="5382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134320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F76342E-2FB8-49F3-905F-19DDB2893153}"/>
              </a:ext>
            </a:extLst>
          </p:cNvPr>
          <p:cNvSpPr txBox="1"/>
          <p:nvPr/>
        </p:nvSpPr>
        <p:spPr>
          <a:xfrm>
            <a:off x="153914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Highlights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3750F8-0017-459B-A004-56FEA66C1EDB}"/>
              </a:ext>
            </a:extLst>
          </p:cNvPr>
          <p:cNvSpPr/>
          <p:nvPr/>
        </p:nvSpPr>
        <p:spPr>
          <a:xfrm>
            <a:off x="6019800" y="2514600"/>
            <a:ext cx="49443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 algn="ctr">
              <a:spcBef>
                <a:spcPts val="800"/>
              </a:spcBef>
            </a:pP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Montserrat" panose="020B0604020202020204" charset="0"/>
              </a:rPr>
              <a:t>AWARD CRITERIA FIGURE</a:t>
            </a: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73B4936-76F9-1EDA-5E0B-C88B96656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627" y="5909045"/>
            <a:ext cx="2066544" cy="5646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54218D-CC68-8C02-227F-C49143EACD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7" b="620"/>
          <a:stretch/>
        </p:blipFill>
        <p:spPr>
          <a:xfrm>
            <a:off x="449829" y="1066800"/>
            <a:ext cx="3738701" cy="560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32881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9508C18-6D68-4FF9-96DA-6414E5EE4AFB}"/>
              </a:ext>
            </a:extLst>
          </p:cNvPr>
          <p:cNvSpPr txBox="1"/>
          <p:nvPr/>
        </p:nvSpPr>
        <p:spPr>
          <a:xfrm>
            <a:off x="153914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Highlights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9DB828-8861-46B2-96CA-B9353B0BD386}"/>
              </a:ext>
            </a:extLst>
          </p:cNvPr>
          <p:cNvSpPr/>
          <p:nvPr/>
        </p:nvSpPr>
        <p:spPr>
          <a:xfrm>
            <a:off x="153914" y="1685012"/>
            <a:ext cx="10971287" cy="3956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en-US" sz="1800" dirty="0">
                <a:latin typeface="Montserrat" panose="020B0604020202020204" charset="0"/>
              </a:rPr>
              <a:t>(Book 1, Page 10)</a:t>
            </a:r>
          </a:p>
          <a:p>
            <a:pPr lvl="4"/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Montserrat" panose="020B0604020202020204" charset="0"/>
              </a:rPr>
              <a:t>Award will be made to the Responsible Bidder submitting the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Montserrat" panose="020B0604020202020204" charset="0"/>
              </a:rPr>
              <a:t>Lowest Grand Total Award Criteria Figure (Line 14 of Bid Form)</a:t>
            </a:r>
            <a:r>
              <a:rPr lang="en-US" sz="1800" dirty="0">
                <a:latin typeface="Montserrat" panose="020B0604020202020204" charset="0"/>
              </a:rPr>
              <a:t> whose corresponding Grand Total Base Bid (Line 13 of Bid Form) is within the Available Funds for each street/avenue and is </a:t>
            </a:r>
            <a:r>
              <a:rPr lang="en-US" sz="1800" u="sng" dirty="0">
                <a:latin typeface="Montserrat" panose="020B0604020202020204" charset="0"/>
              </a:rPr>
              <a:t>otherwise responsive </a:t>
            </a:r>
            <a:r>
              <a:rPr lang="en-US" sz="1800" dirty="0">
                <a:latin typeface="Montserrat" panose="020B0604020202020204" charset="0"/>
              </a:rPr>
              <a:t>to all requirements of the Contract Documents.</a:t>
            </a:r>
          </a:p>
          <a:p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Montserrat" panose="00000500000000000000" pitchFamily="2" charset="0"/>
              </a:rPr>
              <a:t>Firms are required to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0"/>
              </a:rPr>
              <a:t>fill out the entire BID FORM </a:t>
            </a:r>
            <a:r>
              <a:rPr lang="en-US" sz="1800" dirty="0">
                <a:latin typeface="Montserrat" panose="00000500000000000000" pitchFamily="2" charset="0"/>
              </a:rPr>
              <a:t>to be considered responsive.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800" dirty="0">
              <a:latin typeface="Montserrat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Montserrat" panose="00000500000000000000" pitchFamily="2" charset="0"/>
              </a:rPr>
              <a:t>The Commission reserves the right to reject any and all bids wherever such rejection is in the best interest of the Commission.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Montserrat" panose="00000500000000000000" pitchFamily="2" charset="0"/>
              </a:rPr>
              <a:t>Bids that the PBC considers to be materially unbalanced will be rejected.</a:t>
            </a:r>
          </a:p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600" dirty="0">
              <a:latin typeface="Montserra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B6F8A5-0F3C-3629-77E8-FB377EB69A00}"/>
              </a:ext>
            </a:extLst>
          </p:cNvPr>
          <p:cNvSpPr txBox="1"/>
          <p:nvPr/>
        </p:nvSpPr>
        <p:spPr>
          <a:xfrm>
            <a:off x="144583" y="1009776"/>
            <a:ext cx="5305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4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Montserrat" panose="020B0604020202020204" charset="0"/>
              </a:rPr>
              <a:t>BASIS OF AWARD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30D417B-E5B2-100A-723C-7BBA9FFED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627" y="5909045"/>
            <a:ext cx="2066544" cy="56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06193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70">
            <a:extLst>
              <a:ext uri="{FF2B5EF4-FFF2-40B4-BE49-F238E27FC236}">
                <a16:creationId xmlns:a16="http://schemas.microsoft.com/office/drawing/2014/main" id="{B7AEBA06-525D-451A-9A13-0E6FA6A43F0F}"/>
              </a:ext>
            </a:extLst>
          </p:cNvPr>
          <p:cNvSpPr txBox="1">
            <a:spLocks/>
          </p:cNvSpPr>
          <p:nvPr/>
        </p:nvSpPr>
        <p:spPr>
          <a:xfrm>
            <a:off x="1524000" y="1768166"/>
            <a:ext cx="9144000" cy="262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ct val="100000"/>
              <a:buFont typeface="Montserrat"/>
              <a:buNone/>
              <a:defRPr sz="30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4800" kern="1200" dirty="0">
                <a:solidFill>
                  <a:schemeClr val="bg1"/>
                </a:solidFill>
                <a:latin typeface="Montserrat" panose="020B0604020202020204" charset="0"/>
              </a:rPr>
              <a:t>Compliance</a:t>
            </a:r>
            <a:endParaRPr lang="en" sz="4800" dirty="0">
              <a:solidFill>
                <a:schemeClr val="bg1"/>
              </a:solidFill>
            </a:endParaRPr>
          </a:p>
        </p:txBody>
      </p:sp>
      <p:grpSp>
        <p:nvGrpSpPr>
          <p:cNvPr id="6" name="Shape 172">
            <a:extLst>
              <a:ext uri="{FF2B5EF4-FFF2-40B4-BE49-F238E27FC236}">
                <a16:creationId xmlns:a16="http://schemas.microsoft.com/office/drawing/2014/main" id="{B4000A32-32F1-48CB-8104-9A74BC58CBFD}"/>
              </a:ext>
            </a:extLst>
          </p:cNvPr>
          <p:cNvGrpSpPr/>
          <p:nvPr/>
        </p:nvGrpSpPr>
        <p:grpSpPr>
          <a:xfrm>
            <a:off x="3886200" y="1136815"/>
            <a:ext cx="4419600" cy="3886199"/>
            <a:chOff x="3782699" y="1538287"/>
            <a:chExt cx="1578600" cy="1578600"/>
          </a:xfrm>
          <a:solidFill>
            <a:schemeClr val="accent6">
              <a:lumMod val="75000"/>
            </a:schemeClr>
          </a:solidFill>
        </p:grpSpPr>
        <p:sp>
          <p:nvSpPr>
            <p:cNvPr id="7" name="Shape 173">
              <a:extLst>
                <a:ext uri="{FF2B5EF4-FFF2-40B4-BE49-F238E27FC236}">
                  <a16:creationId xmlns:a16="http://schemas.microsoft.com/office/drawing/2014/main" id="{DC000667-F5A3-405B-BAFD-41549A65FB15}"/>
                </a:ext>
              </a:extLst>
            </p:cNvPr>
            <p:cNvSpPr/>
            <p:nvPr/>
          </p:nvSpPr>
          <p:spPr>
            <a:xfrm>
              <a:off x="3782700" y="27574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" name="Shape 174">
              <a:extLst>
                <a:ext uri="{FF2B5EF4-FFF2-40B4-BE49-F238E27FC236}">
                  <a16:creationId xmlns:a16="http://schemas.microsoft.com/office/drawing/2014/main" id="{3F520A53-AE1E-4CBA-BD07-B46DC1E3ACEC}"/>
                </a:ext>
              </a:extLst>
            </p:cNvPr>
            <p:cNvSpPr/>
            <p:nvPr/>
          </p:nvSpPr>
          <p:spPr>
            <a:xfrm rot="-5400000">
              <a:off x="5001900" y="27574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9" name="Shape 175">
              <a:extLst>
                <a:ext uri="{FF2B5EF4-FFF2-40B4-BE49-F238E27FC236}">
                  <a16:creationId xmlns:a16="http://schemas.microsoft.com/office/drawing/2014/main" id="{52766A55-FDA4-485E-8C0F-A373F4C47C63}"/>
                </a:ext>
              </a:extLst>
            </p:cNvPr>
            <p:cNvSpPr/>
            <p:nvPr/>
          </p:nvSpPr>
          <p:spPr>
            <a:xfrm rot="5400000">
              <a:off x="3782699" y="15382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0" name="Shape 176">
              <a:extLst>
                <a:ext uri="{FF2B5EF4-FFF2-40B4-BE49-F238E27FC236}">
                  <a16:creationId xmlns:a16="http://schemas.microsoft.com/office/drawing/2014/main" id="{FF8B12FD-7B9E-4432-8A60-957E101085C3}"/>
                </a:ext>
              </a:extLst>
            </p:cNvPr>
            <p:cNvSpPr/>
            <p:nvPr/>
          </p:nvSpPr>
          <p:spPr>
            <a:xfrm rot="10800000">
              <a:off x="5001899" y="15382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D5CA6EC-42D7-4D4E-BE03-784068943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400" y="5943600"/>
            <a:ext cx="2064349" cy="49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31223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342DC95-5309-4198-AF90-F85487ABA08A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Compliance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5C2EC0-CBEE-495E-9705-1E46A65A472E}"/>
              </a:ext>
            </a:extLst>
          </p:cNvPr>
          <p:cNvSpPr txBox="1"/>
          <p:nvPr/>
        </p:nvSpPr>
        <p:spPr>
          <a:xfrm>
            <a:off x="152400" y="1002715"/>
            <a:ext cx="4855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MBE/WBE PARTICIPATION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292B29-6B1A-49EB-B596-E31B73E56D55}"/>
              </a:ext>
            </a:extLst>
          </p:cNvPr>
          <p:cNvSpPr/>
          <p:nvPr/>
        </p:nvSpPr>
        <p:spPr>
          <a:xfrm>
            <a:off x="152400" y="2409990"/>
            <a:ext cx="5581977" cy="3804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457200" algn="l"/>
                <a:tab pos="685800" algn="l"/>
                <a:tab pos="5486400" algn="r"/>
              </a:tabLst>
            </a:pPr>
            <a:r>
              <a:rPr lang="en-US" sz="25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MBE/WBE Goals</a:t>
            </a:r>
          </a:p>
          <a:p>
            <a:pPr marR="457200" algn="just">
              <a:spcAft>
                <a:spcPts val="800"/>
              </a:spcAft>
              <a:tabLst>
                <a:tab pos="457200" algn="l"/>
                <a:tab pos="685800" algn="l"/>
                <a:tab pos="5486400" algn="r"/>
              </a:tabLst>
            </a:pPr>
            <a:r>
              <a:rPr lang="en-US" sz="2000" dirty="0">
                <a:solidFill>
                  <a:srgbClr val="0070C0"/>
                </a:solidFill>
                <a:latin typeface="Montserrat" panose="020B0604020202020204" charset="0"/>
              </a:rPr>
              <a:t>26%</a:t>
            </a:r>
            <a:r>
              <a:rPr lang="en-US" sz="2000" dirty="0">
                <a:solidFill>
                  <a:schemeClr val="tx1"/>
                </a:solidFill>
                <a:latin typeface="Montserrat" panose="020B0604020202020204" charset="0"/>
              </a:rPr>
              <a:t>,</a:t>
            </a:r>
            <a:r>
              <a:rPr lang="en-US" sz="2000" dirty="0">
                <a:solidFill>
                  <a:srgbClr val="0070C0"/>
                </a:solidFill>
                <a:latin typeface="Montserrat" panose="020B060402020202020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Montserrat" panose="020B0604020202020204" charset="0"/>
              </a:rPr>
              <a:t>MBE</a:t>
            </a:r>
          </a:p>
          <a:p>
            <a:pPr marR="457200" algn="just">
              <a:spcAft>
                <a:spcPts val="800"/>
              </a:spcAft>
              <a:tabLst>
                <a:tab pos="457200" algn="l"/>
                <a:tab pos="685800" algn="l"/>
                <a:tab pos="5486400" algn="r"/>
              </a:tabLst>
            </a:pPr>
            <a:r>
              <a:rPr lang="en-US" sz="2000" dirty="0">
                <a:solidFill>
                  <a:srgbClr val="0070C0"/>
                </a:solidFill>
                <a:latin typeface="Montserrat" panose="020B0604020202020204" charset="0"/>
              </a:rPr>
              <a:t>6%</a:t>
            </a:r>
            <a:r>
              <a:rPr lang="en-US" sz="2000" dirty="0">
                <a:solidFill>
                  <a:schemeClr val="tx1"/>
                </a:solidFill>
                <a:latin typeface="Montserrat" panose="020B0604020202020204" charset="0"/>
              </a:rPr>
              <a:t>,</a:t>
            </a:r>
            <a:r>
              <a:rPr lang="en-US" sz="2000" dirty="0">
                <a:solidFill>
                  <a:srgbClr val="0070C0"/>
                </a:solidFill>
                <a:latin typeface="Montserrat" panose="020B060402020202020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Montserrat" panose="020B0604020202020204" charset="0"/>
              </a:rPr>
              <a:t>WBE</a:t>
            </a:r>
          </a:p>
          <a:p>
            <a:pPr marR="457200" algn="just">
              <a:lnSpc>
                <a:spcPct val="115000"/>
              </a:lnSpc>
              <a:tabLst>
                <a:tab pos="457200" algn="l"/>
                <a:tab pos="685800" algn="l"/>
                <a:tab pos="5486400" algn="r"/>
              </a:tabLst>
            </a:pPr>
            <a:r>
              <a:rPr lang="en-US" sz="25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MBE/WBE Certifications</a:t>
            </a:r>
          </a:p>
          <a:p>
            <a:pPr marL="230188" marR="457200" indent="-230188" algn="just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5486400" algn="r"/>
              </a:tabLst>
            </a:pPr>
            <a:r>
              <a:rPr lang="en-US" sz="2000" dirty="0">
                <a:solidFill>
                  <a:schemeClr val="tx1"/>
                </a:solidFill>
                <a:latin typeface="Montserrat" panose="020B0604020202020204" charset="0"/>
              </a:rPr>
              <a:t>City of Chicago</a:t>
            </a:r>
          </a:p>
          <a:p>
            <a:pPr marL="230188" marR="457200" indent="-230188" algn="just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5486400" algn="r"/>
              </a:tabLst>
            </a:pPr>
            <a:r>
              <a:rPr lang="en-US" sz="2000" dirty="0">
                <a:solidFill>
                  <a:schemeClr val="tx1"/>
                </a:solidFill>
                <a:latin typeface="Montserrat" panose="020B0604020202020204" charset="0"/>
              </a:rPr>
              <a:t>Cook County</a:t>
            </a:r>
          </a:p>
          <a:p>
            <a:pPr marR="457200" algn="just">
              <a:lnSpc>
                <a:spcPct val="115000"/>
              </a:lnSpc>
              <a:tabLst>
                <a:tab pos="457200" algn="l"/>
                <a:tab pos="685800" algn="l"/>
                <a:tab pos="5486400" algn="r"/>
              </a:tabLst>
            </a:pPr>
            <a:r>
              <a:rPr lang="en-US" sz="25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MBE/WBE Special Conditions</a:t>
            </a:r>
          </a:p>
          <a:p>
            <a:pPr marR="457200" algn="just">
              <a:spcAft>
                <a:spcPts val="800"/>
              </a:spcAft>
              <a:tabLst>
                <a:tab pos="457200" algn="l"/>
                <a:tab pos="685800" algn="l"/>
                <a:tab pos="5486400" algn="r"/>
              </a:tabLst>
            </a:pPr>
            <a:r>
              <a:rPr lang="en-US" sz="2000" dirty="0">
                <a:solidFill>
                  <a:schemeClr val="tx1"/>
                </a:solidFill>
                <a:latin typeface="Montserrat" panose="020B0604020202020204" charset="0"/>
              </a:rPr>
              <a:t>Book 2, Article 23</a:t>
            </a:r>
          </a:p>
          <a:p>
            <a:pPr marR="457200" algn="just">
              <a:tabLst>
                <a:tab pos="457200" algn="l"/>
                <a:tab pos="685800" algn="l"/>
                <a:tab pos="5486400" algn="r"/>
              </a:tabLst>
            </a:pPr>
            <a:endParaRPr lang="en-US" sz="25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6144CE-AD4F-4C09-92C4-FC1823072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777125"/>
            <a:ext cx="5542652" cy="382412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4E663B8-540A-A0EC-B3A2-C5BAF0FFA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5627" y="5909045"/>
            <a:ext cx="2066544" cy="56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48629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9DB828-8861-46B2-96CA-B9353B0BD386}"/>
              </a:ext>
            </a:extLst>
          </p:cNvPr>
          <p:cNvSpPr/>
          <p:nvPr/>
        </p:nvSpPr>
        <p:spPr>
          <a:xfrm>
            <a:off x="442530" y="2286000"/>
            <a:ext cx="4845470" cy="3510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>
              <a:spcBef>
                <a:spcPts val="800"/>
              </a:spcBef>
            </a:pPr>
            <a:r>
              <a:rPr lang="en-US" sz="25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Award Criteria Figure</a:t>
            </a:r>
          </a:p>
          <a:p>
            <a:pPr marL="287338" lvl="4"/>
            <a:endParaRPr lang="en-US" sz="2000" dirty="0">
              <a:latin typeface="Montserrat" panose="020B0604020202020204" charset="0"/>
            </a:endParaRPr>
          </a:p>
          <a:p>
            <a:pPr marL="287338" lvl="4"/>
            <a:r>
              <a:rPr lang="en-US" sz="2000" dirty="0">
                <a:latin typeface="Montserrat" panose="020B0604020202020204" charset="0"/>
              </a:rPr>
              <a:t>Maximum </a:t>
            </a:r>
            <a:r>
              <a:rPr lang="en-US" sz="2000" dirty="0">
                <a:solidFill>
                  <a:srgbClr val="0075BC"/>
                </a:solidFill>
                <a:latin typeface="Montserrat" panose="020B0604020202020204" charset="0"/>
              </a:rPr>
              <a:t>70% </a:t>
            </a:r>
          </a:p>
          <a:p>
            <a:pPr marL="287338" lvl="5"/>
            <a:r>
              <a:rPr lang="en-US" sz="2000" dirty="0">
                <a:latin typeface="Montserrat" panose="020B0604020202020204" charset="0"/>
              </a:rPr>
              <a:t>         Minority Journeyworker,       	 	Apprentice, and;</a:t>
            </a:r>
          </a:p>
          <a:p>
            <a:pPr marL="287338" lvl="5"/>
            <a:r>
              <a:rPr lang="en-US" sz="2000" dirty="0">
                <a:latin typeface="Montserrat" panose="020B0604020202020204" charset="0"/>
              </a:rPr>
              <a:t>	Laborer</a:t>
            </a:r>
          </a:p>
          <a:p>
            <a:pPr marL="287338" lvl="5"/>
            <a:r>
              <a:rPr lang="en-US" sz="2000" dirty="0">
                <a:latin typeface="Montserrat" panose="020B0604020202020204" charset="0"/>
              </a:rPr>
              <a:t>Maximum </a:t>
            </a:r>
            <a:r>
              <a:rPr lang="en-US" sz="2000" dirty="0">
                <a:solidFill>
                  <a:srgbClr val="0075BC"/>
                </a:solidFill>
                <a:latin typeface="Montserrat" panose="020B0604020202020204" charset="0"/>
              </a:rPr>
              <a:t>15% </a:t>
            </a:r>
          </a:p>
          <a:p>
            <a:pPr marL="287338" lvl="5"/>
            <a:r>
              <a:rPr lang="en-US" sz="2000" dirty="0">
                <a:latin typeface="Montserrat" panose="020B0604020202020204" charset="0"/>
              </a:rPr>
              <a:t>	Female Journeyworker,       	 	Apprentice, and;</a:t>
            </a:r>
          </a:p>
          <a:p>
            <a:pPr marL="287338" lvl="5"/>
            <a:r>
              <a:rPr lang="en-US" sz="2000" dirty="0">
                <a:latin typeface="Montserrat" panose="020B0604020202020204" charset="0"/>
              </a:rPr>
              <a:t>	Laborer</a:t>
            </a:r>
          </a:p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600" dirty="0">
              <a:latin typeface="Montserrat" panose="020B060402020202020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01715F-B021-45B0-820F-8F2F47AFC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000" y="1009493"/>
            <a:ext cx="6805461" cy="51040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37A38A-331B-4DF7-9E35-A9B2D592417E}"/>
              </a:ext>
            </a:extLst>
          </p:cNvPr>
          <p:cNvSpPr txBox="1"/>
          <p:nvPr/>
        </p:nvSpPr>
        <p:spPr>
          <a:xfrm>
            <a:off x="5486400" y="1009493"/>
            <a:ext cx="4876800" cy="12516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4">
              <a:spcBef>
                <a:spcPts val="800"/>
              </a:spcBef>
            </a:pPr>
            <a:r>
              <a:rPr lang="en-US" sz="25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City Residency &amp;</a:t>
            </a:r>
          </a:p>
          <a:p>
            <a:pPr lvl="4">
              <a:spcBef>
                <a:spcPts val="800"/>
              </a:spcBef>
            </a:pPr>
            <a:r>
              <a:rPr lang="en-US" sz="25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Community Hiring</a:t>
            </a:r>
          </a:p>
          <a:p>
            <a:pPr lvl="4">
              <a:spcBef>
                <a:spcPts val="800"/>
              </a:spcBef>
            </a:pPr>
            <a:endParaRPr lang="en-US" sz="1200" b="1" dirty="0">
              <a:solidFill>
                <a:schemeClr val="accent6">
                  <a:lumMod val="75000"/>
                </a:schemeClr>
              </a:solidFill>
              <a:latin typeface="Montserrat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BF0D46-4899-1344-B0A6-F0A6E51B2843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Compliance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976A0D2-6EFE-C056-4D1F-6F7F3532B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5627" y="5909045"/>
            <a:ext cx="2066544" cy="56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583572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0">
            <a:extLst>
              <a:ext uri="{FF2B5EF4-FFF2-40B4-BE49-F238E27FC236}">
                <a16:creationId xmlns:a16="http://schemas.microsoft.com/office/drawing/2014/main" id="{DD95BB41-7935-418B-9B22-DE3CEC9F4E0E}"/>
              </a:ext>
            </a:extLst>
          </p:cNvPr>
          <p:cNvSpPr txBox="1">
            <a:spLocks/>
          </p:cNvSpPr>
          <p:nvPr/>
        </p:nvSpPr>
        <p:spPr>
          <a:xfrm>
            <a:off x="571500" y="914400"/>
            <a:ext cx="11049000" cy="262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ct val="100000"/>
              <a:buFont typeface="Montserrat"/>
              <a:buNone/>
              <a:defRPr sz="30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4000" dirty="0">
                <a:solidFill>
                  <a:srgbClr val="FFFFFF"/>
                </a:solidFill>
              </a:rPr>
              <a:t>Chicago Department of Transportation </a:t>
            </a:r>
          </a:p>
          <a:p>
            <a:pPr algn="ctr"/>
            <a:r>
              <a:rPr lang="en-US" sz="4000" dirty="0">
                <a:solidFill>
                  <a:srgbClr val="FFFFFF"/>
                </a:solidFill>
              </a:rPr>
              <a:t>Works Progress Administration </a:t>
            </a:r>
          </a:p>
          <a:p>
            <a:pPr algn="ctr"/>
            <a:r>
              <a:rPr lang="en-US" sz="4000" dirty="0">
                <a:solidFill>
                  <a:srgbClr val="FFFFFF"/>
                </a:solidFill>
              </a:rPr>
              <a:t>Street Reconstruction</a:t>
            </a:r>
          </a:p>
          <a:p>
            <a:pPr algn="ctr"/>
            <a:r>
              <a:rPr lang="en-US" sz="2500" dirty="0">
                <a:solidFill>
                  <a:srgbClr val="FFFFFF"/>
                </a:solidFill>
              </a:rPr>
              <a:t>(South Oakley Avenue, East 94</a:t>
            </a:r>
            <a:r>
              <a:rPr lang="en-US" sz="2500" baseline="30000" dirty="0">
                <a:solidFill>
                  <a:srgbClr val="FFFFFF"/>
                </a:solidFill>
              </a:rPr>
              <a:t>th</a:t>
            </a:r>
            <a:r>
              <a:rPr lang="en-US" sz="2500" dirty="0">
                <a:solidFill>
                  <a:srgbClr val="FFFFFF"/>
                </a:solidFill>
              </a:rPr>
              <a:t> Street, and South Oakley Avenue)</a:t>
            </a:r>
          </a:p>
          <a:p>
            <a:pPr algn="ctr"/>
            <a:endParaRPr lang="en-US" sz="4000" dirty="0">
              <a:solidFill>
                <a:srgbClr val="FFFFFF"/>
              </a:solidFill>
            </a:endParaRPr>
          </a:p>
          <a:p>
            <a:pPr algn="ctr"/>
            <a:r>
              <a:rPr lang="en-US" sz="4000" dirty="0">
                <a:solidFill>
                  <a:srgbClr val="FFFFFF"/>
                </a:solidFill>
              </a:rPr>
              <a:t>C1618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ACD0DB-7EB7-4086-96D3-795695F66EC9}"/>
              </a:ext>
            </a:extLst>
          </p:cNvPr>
          <p:cNvSpPr txBox="1"/>
          <p:nvPr/>
        </p:nvSpPr>
        <p:spPr>
          <a:xfrm>
            <a:off x="2552700" y="4419600"/>
            <a:ext cx="6858000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FFFFFF"/>
                </a:solidFill>
                <a:latin typeface="Montserrat" panose="020B0604020202020204" charset="0"/>
              </a:rPr>
              <a:t>Pre-Bid and Technical Review Meeting</a:t>
            </a:r>
          </a:p>
          <a:p>
            <a:pPr algn="ctr"/>
            <a:r>
              <a:rPr lang="en-US" sz="2500" b="1" dirty="0">
                <a:solidFill>
                  <a:srgbClr val="FFFFFF"/>
                </a:solidFill>
                <a:latin typeface="Montserrat" panose="020B0604020202020204" charset="0"/>
              </a:rPr>
              <a:t>January 6, 2025 at 10:00am </a:t>
            </a:r>
            <a:endParaRPr lang="en" sz="2500" b="1" dirty="0">
              <a:solidFill>
                <a:srgbClr val="FFFFFF"/>
              </a:solidFill>
              <a:latin typeface="Montserrat" panose="020B0604020202020204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804841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6DFA9C-A2A4-4863-A79B-2C1620991BE6}"/>
              </a:ext>
            </a:extLst>
          </p:cNvPr>
          <p:cNvSpPr/>
          <p:nvPr/>
        </p:nvSpPr>
        <p:spPr>
          <a:xfrm>
            <a:off x="8691666" y="3307466"/>
            <a:ext cx="3299301" cy="9643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4" algn="ctr">
              <a:spcBef>
                <a:spcPts val="800"/>
              </a:spcBef>
            </a:pPr>
            <a:r>
              <a:rPr lang="en-US" sz="25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Community Hiring</a:t>
            </a:r>
          </a:p>
          <a:p>
            <a:pPr lvl="4" algn="ctr">
              <a:spcBef>
                <a:spcPts val="800"/>
              </a:spcBef>
            </a:pPr>
            <a:r>
              <a:rPr lang="en-US" sz="25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MAP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045D57-7A96-AE7D-6739-D8C70ABFED87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Compliance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CFE5A1D-7B1E-8434-64F0-953971841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627" y="5909045"/>
            <a:ext cx="2066544" cy="564629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1F15250-7D29-B953-AB99-E6CA610733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4068913"/>
              </p:ext>
            </p:extLst>
          </p:nvPr>
        </p:nvGraphicFramePr>
        <p:xfrm>
          <a:off x="2824266" y="82444"/>
          <a:ext cx="5867400" cy="669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3886048" imgH="5029200" progId="Acrobat.Document.11">
                  <p:embed/>
                </p:oleObj>
              </mc:Choice>
              <mc:Fallback>
                <p:oleObj name="Acrobat Document" r:id="rId3" imgW="3886048" imgH="5029200" progId="Acrobat.Document.11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21F15250-7D29-B953-AB99-E6CA610733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24266" y="82444"/>
                        <a:ext cx="5867400" cy="6693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8862927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85C2EC0-CBEE-495E-9705-1E46A65A472E}"/>
              </a:ext>
            </a:extLst>
          </p:cNvPr>
          <p:cNvSpPr txBox="1"/>
          <p:nvPr/>
        </p:nvSpPr>
        <p:spPr>
          <a:xfrm>
            <a:off x="152399" y="1002715"/>
            <a:ext cx="4855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MBE/WBE </a:t>
            </a:r>
          </a:p>
          <a:p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COMPLIANCE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0" y="2414467"/>
            <a:ext cx="7086600" cy="265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Documentation and Monitoring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B2Gnow: MBE/WBE Compliance monitoring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Established Business, Manufacturers, Suppliers, and Brokers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Schedule 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Schedule 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Compliance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25D97BC-5680-1EA1-8BAB-33D95657D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627" y="5909045"/>
            <a:ext cx="2066544" cy="56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35523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381000" y="3052248"/>
            <a:ext cx="3048000" cy="585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Schedule 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63B791-79E1-4F09-902D-DAC5C0C78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42" y="914400"/>
            <a:ext cx="4590348" cy="59087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7666DB-8F3A-4B25-A915-DD49DC293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834" y="1183305"/>
            <a:ext cx="4459309" cy="44913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7A9251-DFDA-4934-8837-04A26441059A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Compliance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1D6FDA7-EC14-4793-2BA0-CB810D63F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5627" y="5909045"/>
            <a:ext cx="2066544" cy="56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49403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738662" y="3136195"/>
            <a:ext cx="3048000" cy="585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Schedule 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5F2624-98CD-4080-872A-CD72BF733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1" y="1049668"/>
            <a:ext cx="4446060" cy="5436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97E31C-2D39-4C98-B537-2AA12F6F2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917" y="1066800"/>
            <a:ext cx="3809734" cy="54365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F31770-03E6-40EA-AF17-65EEA9556DCA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Compliance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AAFF689-7E3E-C540-8979-DCAF9BCF7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5896824"/>
            <a:ext cx="2066544" cy="56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61281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7F8CAB4-613B-4D55-AA95-DB3D00A50281}"/>
              </a:ext>
            </a:extLst>
          </p:cNvPr>
          <p:cNvSpPr txBox="1"/>
          <p:nvPr/>
        </p:nvSpPr>
        <p:spPr>
          <a:xfrm>
            <a:off x="153955" y="1219200"/>
            <a:ext cx="8991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Montserrat" panose="020B0604020202020204" charset="0"/>
              </a:rPr>
              <a:t>James Borkman</a:t>
            </a:r>
          </a:p>
          <a:p>
            <a:r>
              <a:rPr lang="en-US" sz="2800" dirty="0">
                <a:solidFill>
                  <a:schemeClr val="bg1"/>
                </a:solidFill>
                <a:latin typeface="Montserrat" panose="020B060402020202020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james.borkman@cityofchicago.org</a:t>
            </a:r>
            <a:r>
              <a:rPr lang="en-US" sz="2800" dirty="0">
                <a:solidFill>
                  <a:schemeClr val="bg1"/>
                </a:solidFill>
                <a:latin typeface="Montserrat" panose="020B060402020202020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BADF5A-55A0-41F4-B20B-2D2179482129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EEF994-464C-4D43-8D11-FF3ACB4073F8}"/>
              </a:ext>
            </a:extLst>
          </p:cNvPr>
          <p:cNvSpPr txBox="1"/>
          <p:nvPr/>
        </p:nvSpPr>
        <p:spPr>
          <a:xfrm>
            <a:off x="152400" y="152401"/>
            <a:ext cx="594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PBC CONTACT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30B7ADD-EC19-517A-BB74-B00EF0CE0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5943600"/>
            <a:ext cx="2064349" cy="49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87637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70">
            <a:extLst>
              <a:ext uri="{FF2B5EF4-FFF2-40B4-BE49-F238E27FC236}">
                <a16:creationId xmlns:a16="http://schemas.microsoft.com/office/drawing/2014/main" id="{B7AEBA06-525D-451A-9A13-0E6FA6A43F0F}"/>
              </a:ext>
            </a:extLst>
          </p:cNvPr>
          <p:cNvSpPr txBox="1">
            <a:spLocks/>
          </p:cNvSpPr>
          <p:nvPr/>
        </p:nvSpPr>
        <p:spPr>
          <a:xfrm>
            <a:off x="1524000" y="1768166"/>
            <a:ext cx="9144000" cy="262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ct val="100000"/>
              <a:buFont typeface="Montserrat"/>
              <a:buNone/>
              <a:defRPr sz="30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4800" kern="1200" dirty="0">
                <a:solidFill>
                  <a:schemeClr val="bg1"/>
                </a:solidFill>
                <a:latin typeface="Montserrat" panose="020B0604020202020204" charset="0"/>
              </a:rPr>
              <a:t>Technical Review</a:t>
            </a:r>
            <a:endParaRPr lang="en" sz="4800" dirty="0">
              <a:solidFill>
                <a:schemeClr val="bg1"/>
              </a:solidFill>
            </a:endParaRPr>
          </a:p>
        </p:txBody>
      </p:sp>
      <p:grpSp>
        <p:nvGrpSpPr>
          <p:cNvPr id="6" name="Shape 172">
            <a:extLst>
              <a:ext uri="{FF2B5EF4-FFF2-40B4-BE49-F238E27FC236}">
                <a16:creationId xmlns:a16="http://schemas.microsoft.com/office/drawing/2014/main" id="{B4000A32-32F1-48CB-8104-9A74BC58CBFD}"/>
              </a:ext>
            </a:extLst>
          </p:cNvPr>
          <p:cNvGrpSpPr/>
          <p:nvPr/>
        </p:nvGrpSpPr>
        <p:grpSpPr>
          <a:xfrm>
            <a:off x="4692402" y="1676401"/>
            <a:ext cx="2807199" cy="2807029"/>
            <a:chOff x="3782699" y="1538287"/>
            <a:chExt cx="1578600" cy="1578600"/>
          </a:xfrm>
          <a:solidFill>
            <a:schemeClr val="tx2">
              <a:lumMod val="50000"/>
            </a:schemeClr>
          </a:solidFill>
        </p:grpSpPr>
        <p:sp>
          <p:nvSpPr>
            <p:cNvPr id="7" name="Shape 173">
              <a:extLst>
                <a:ext uri="{FF2B5EF4-FFF2-40B4-BE49-F238E27FC236}">
                  <a16:creationId xmlns:a16="http://schemas.microsoft.com/office/drawing/2014/main" id="{DC000667-F5A3-405B-BAFD-41549A65FB15}"/>
                </a:ext>
              </a:extLst>
            </p:cNvPr>
            <p:cNvSpPr/>
            <p:nvPr/>
          </p:nvSpPr>
          <p:spPr>
            <a:xfrm>
              <a:off x="3782700" y="27574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" name="Shape 174">
              <a:extLst>
                <a:ext uri="{FF2B5EF4-FFF2-40B4-BE49-F238E27FC236}">
                  <a16:creationId xmlns:a16="http://schemas.microsoft.com/office/drawing/2014/main" id="{3F520A53-AE1E-4CBA-BD07-B46DC1E3ACEC}"/>
                </a:ext>
              </a:extLst>
            </p:cNvPr>
            <p:cNvSpPr/>
            <p:nvPr/>
          </p:nvSpPr>
          <p:spPr>
            <a:xfrm rot="-5400000">
              <a:off x="5001900" y="27574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9" name="Shape 175">
              <a:extLst>
                <a:ext uri="{FF2B5EF4-FFF2-40B4-BE49-F238E27FC236}">
                  <a16:creationId xmlns:a16="http://schemas.microsoft.com/office/drawing/2014/main" id="{52766A55-FDA4-485E-8C0F-A373F4C47C63}"/>
                </a:ext>
              </a:extLst>
            </p:cNvPr>
            <p:cNvSpPr/>
            <p:nvPr/>
          </p:nvSpPr>
          <p:spPr>
            <a:xfrm rot="5400000">
              <a:off x="3782699" y="15382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0" name="Shape 176">
              <a:extLst>
                <a:ext uri="{FF2B5EF4-FFF2-40B4-BE49-F238E27FC236}">
                  <a16:creationId xmlns:a16="http://schemas.microsoft.com/office/drawing/2014/main" id="{FF8B12FD-7B9E-4432-8A60-957E101085C3}"/>
                </a:ext>
              </a:extLst>
            </p:cNvPr>
            <p:cNvSpPr/>
            <p:nvPr/>
          </p:nvSpPr>
          <p:spPr>
            <a:xfrm rot="10800000">
              <a:off x="5001899" y="15382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DF43681A-3658-49C6-A6AD-1EB19C9E4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400" y="5943600"/>
            <a:ext cx="2064349" cy="49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00611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8399D-4067-8B71-05A2-79E5A8462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F64877C-9FCD-0D4D-C8FF-9F89D2BBF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107" y="3175673"/>
            <a:ext cx="2157207" cy="36078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64D29D-A0D0-8A8A-2074-928BCD529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082" y="3141880"/>
            <a:ext cx="2561025" cy="35399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4D3649-6138-D3A6-51EE-5B9033A19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607" y="1016178"/>
            <a:ext cx="6667500" cy="20038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A3B8B69-E687-56DC-7EC5-4B63E0F0C9E5}"/>
              </a:ext>
            </a:extLst>
          </p:cNvPr>
          <p:cNvSpPr/>
          <p:nvPr/>
        </p:nvSpPr>
        <p:spPr>
          <a:xfrm>
            <a:off x="152400" y="1066800"/>
            <a:ext cx="3810000" cy="585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Project Location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68B03C2-AA8A-9FBB-F027-1FE08B2214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806671-0323-3448-49F0-80EA0475CCD7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Project Overview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33DA14-52AD-F52F-AE0D-C44E3F0F3BB8}"/>
              </a:ext>
            </a:extLst>
          </p:cNvPr>
          <p:cNvSpPr/>
          <p:nvPr/>
        </p:nvSpPr>
        <p:spPr>
          <a:xfrm>
            <a:off x="152400" y="1148428"/>
            <a:ext cx="3657600" cy="6693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E. 94</a:t>
            </a:r>
            <a:r>
              <a:rPr lang="en-US" sz="1800" baseline="30000" dirty="0">
                <a:latin typeface="Montserrat" panose="020B0604020202020204" charset="0"/>
              </a:rPr>
              <a:t>th</a:t>
            </a:r>
            <a:r>
              <a:rPr lang="en-US" sz="1800" dirty="0">
                <a:latin typeface="Montserrat" panose="020B0604020202020204" charset="0"/>
              </a:rPr>
              <a:t> Street from S. East End Avenue to S. </a:t>
            </a:r>
            <a:r>
              <a:rPr lang="en-US" sz="1800" dirty="0" err="1">
                <a:latin typeface="Montserrat" panose="020B0604020202020204" charset="0"/>
              </a:rPr>
              <a:t>Cregier</a:t>
            </a:r>
            <a:r>
              <a:rPr lang="en-US" sz="1800" dirty="0">
                <a:latin typeface="Montserrat" panose="020B0604020202020204" charset="0"/>
              </a:rPr>
              <a:t> Ave.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S. Oakley Avenue from W. 58</a:t>
            </a:r>
            <a:r>
              <a:rPr lang="en-US" sz="1800" baseline="30000" dirty="0">
                <a:latin typeface="Montserrat" panose="020B0604020202020204" charset="0"/>
              </a:rPr>
              <a:t>th</a:t>
            </a:r>
            <a:r>
              <a:rPr lang="en-US" sz="1800" dirty="0">
                <a:latin typeface="Montserrat" panose="020B0604020202020204" charset="0"/>
              </a:rPr>
              <a:t> Street to W. 59</a:t>
            </a:r>
            <a:r>
              <a:rPr lang="en-US" sz="1800" baseline="30000" dirty="0">
                <a:latin typeface="Montserrat" panose="020B0604020202020204" charset="0"/>
              </a:rPr>
              <a:t>th</a:t>
            </a:r>
            <a:r>
              <a:rPr lang="en-US" sz="1800" dirty="0">
                <a:latin typeface="Montserrat" panose="020B0604020202020204" charset="0"/>
              </a:rPr>
              <a:t> Street.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S. Oakley Avenue from W. Garfield Blvd to W. 57</a:t>
            </a:r>
            <a:r>
              <a:rPr lang="en-US" sz="1800" baseline="30000" dirty="0">
                <a:latin typeface="Montserrat" panose="020B0604020202020204" charset="0"/>
              </a:rPr>
              <a:t>th</a:t>
            </a:r>
            <a:r>
              <a:rPr lang="en-US" sz="1800" dirty="0">
                <a:latin typeface="Montserrat" panose="020B0604020202020204" charset="0"/>
              </a:rPr>
              <a:t> Street</a:t>
            </a: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 </a:t>
            </a:r>
          </a:p>
          <a:p>
            <a:pPr marL="285750" lvl="3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5FF1BF-7E76-6D33-F7C3-F4FCE5979904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3543300" y="1890253"/>
            <a:ext cx="1943102" cy="857249"/>
          </a:xfrm>
          <a:prstGeom prst="straightConnector1">
            <a:avLst/>
          </a:prstGeom>
          <a:ln w="28575">
            <a:solidFill>
              <a:srgbClr val="FF66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DCCF9AD3-39AA-1262-1F6E-609DB6296CC1}"/>
              </a:ext>
            </a:extLst>
          </p:cNvPr>
          <p:cNvSpPr/>
          <p:nvPr/>
        </p:nvSpPr>
        <p:spPr>
          <a:xfrm>
            <a:off x="5486402" y="2634259"/>
            <a:ext cx="5791200" cy="226485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F032BF-C023-91DB-3733-99B705F1964F}"/>
              </a:ext>
            </a:extLst>
          </p:cNvPr>
          <p:cNvSpPr/>
          <p:nvPr/>
        </p:nvSpPr>
        <p:spPr>
          <a:xfrm>
            <a:off x="6096000" y="3348194"/>
            <a:ext cx="381000" cy="3435302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1942DC5-B884-4E3C-2AD3-5871B074AAA9}"/>
              </a:ext>
            </a:extLst>
          </p:cNvPr>
          <p:cNvCxnSpPr>
            <a:cxnSpLocks/>
            <a:endCxn id="27" idx="0"/>
          </p:cNvCxnSpPr>
          <p:nvPr/>
        </p:nvCxnSpPr>
        <p:spPr>
          <a:xfrm flipV="1">
            <a:off x="3352800" y="3348194"/>
            <a:ext cx="2933700" cy="552385"/>
          </a:xfrm>
          <a:prstGeom prst="straightConnector1">
            <a:avLst/>
          </a:prstGeom>
          <a:ln w="28575">
            <a:solidFill>
              <a:srgbClr val="FF66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7419D12-016F-753A-AAFD-D22B12787DFA}"/>
              </a:ext>
            </a:extLst>
          </p:cNvPr>
          <p:cNvCxnSpPr>
            <a:cxnSpLocks/>
          </p:cNvCxnSpPr>
          <p:nvPr/>
        </p:nvCxnSpPr>
        <p:spPr>
          <a:xfrm>
            <a:off x="3639486" y="3013871"/>
            <a:ext cx="6518096" cy="477637"/>
          </a:xfrm>
          <a:prstGeom prst="straightConnector1">
            <a:avLst/>
          </a:prstGeom>
          <a:ln w="28575">
            <a:solidFill>
              <a:srgbClr val="FF66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6C526E95-52A9-B974-2095-02240F11E05F}"/>
              </a:ext>
            </a:extLst>
          </p:cNvPr>
          <p:cNvSpPr/>
          <p:nvPr/>
        </p:nvSpPr>
        <p:spPr>
          <a:xfrm>
            <a:off x="10157582" y="3250177"/>
            <a:ext cx="381000" cy="3322723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41434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CA5327-BE54-D0C1-BC7C-67C961F82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454" y="2180695"/>
            <a:ext cx="6825132" cy="37850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0" y="1066800"/>
            <a:ext cx="3810000" cy="585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Project Location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Project Overview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0" y="3839063"/>
            <a:ext cx="4038600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Project Overview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Existing Conditions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Proposed Conditions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Local Coordination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0" y="1148428"/>
            <a:ext cx="3657600" cy="3785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E. 94</a:t>
            </a:r>
            <a:r>
              <a:rPr lang="en-US" sz="1800" baseline="30000" dirty="0">
                <a:latin typeface="Montserrat" panose="020B0604020202020204" charset="0"/>
              </a:rPr>
              <a:t>th</a:t>
            </a:r>
            <a:r>
              <a:rPr lang="en-US" sz="1800" dirty="0">
                <a:latin typeface="Montserrat" panose="020B0604020202020204" charset="0"/>
              </a:rPr>
              <a:t> Street from S. East End Avenue to S. </a:t>
            </a:r>
            <a:r>
              <a:rPr lang="en-US" sz="1800" dirty="0" err="1">
                <a:latin typeface="Montserrat" panose="020B0604020202020204" charset="0"/>
              </a:rPr>
              <a:t>Cregier</a:t>
            </a:r>
            <a:r>
              <a:rPr lang="en-US" sz="1800" dirty="0">
                <a:latin typeface="Montserrat" panose="020B0604020202020204" charset="0"/>
              </a:rPr>
              <a:t> Ave.</a:t>
            </a: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 </a:t>
            </a:r>
          </a:p>
          <a:p>
            <a:pPr marL="285750" lvl="3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1101E2-3483-E1E6-94AF-89BE883A6D15}"/>
              </a:ext>
            </a:extLst>
          </p:cNvPr>
          <p:cNvCxnSpPr>
            <a:cxnSpLocks/>
          </p:cNvCxnSpPr>
          <p:nvPr/>
        </p:nvCxnSpPr>
        <p:spPr>
          <a:xfrm>
            <a:off x="3581400" y="1443825"/>
            <a:ext cx="4138515" cy="4411098"/>
          </a:xfrm>
          <a:prstGeom prst="straightConnector1">
            <a:avLst/>
          </a:prstGeom>
          <a:ln w="28575">
            <a:solidFill>
              <a:srgbClr val="FF66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63DBE0F-6875-A565-4430-A18CE5FE80C7}"/>
              </a:ext>
            </a:extLst>
          </p:cNvPr>
          <p:cNvSpPr/>
          <p:nvPr/>
        </p:nvSpPr>
        <p:spPr>
          <a:xfrm>
            <a:off x="7730521" y="5708806"/>
            <a:ext cx="2556479" cy="207501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13577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0648656-D4A4-EB6E-F426-35525C0A8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551" y="4009087"/>
            <a:ext cx="6667500" cy="20038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67780A-0E5C-9731-142F-05DF37786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690" y="1427433"/>
            <a:ext cx="2314722" cy="1804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EAF019-42FD-3C99-1986-1EEC1F560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8558" y="1427433"/>
            <a:ext cx="3174809" cy="13701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ACEB0A-80A4-813D-7C12-3D0E749B2C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6589" y="1427433"/>
            <a:ext cx="3078383" cy="18048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1" y="1066800"/>
            <a:ext cx="3429000" cy="228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Roadway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Roadway width varies from 20-24’, ROW 33’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3 Intersections:</a:t>
            </a:r>
          </a:p>
          <a:p>
            <a:pPr marL="285750" lvl="3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Existing Conditions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4445873" y="3048000"/>
            <a:ext cx="231915" cy="2514600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H="1">
            <a:off x="7467600" y="2426874"/>
            <a:ext cx="479159" cy="3211926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 flipH="1">
            <a:off x="10363200" y="2644217"/>
            <a:ext cx="713608" cy="2994583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54244" y="2780470"/>
            <a:ext cx="3044390" cy="2123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2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S. East End Avenue</a:t>
            </a:r>
          </a:p>
          <a:p>
            <a:pPr marL="285750" lvl="2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S. Ridgeland Avenue</a:t>
            </a:r>
          </a:p>
          <a:p>
            <a:pPr marL="285750" lvl="2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S. </a:t>
            </a:r>
            <a:r>
              <a:rPr lang="en-US" sz="1800" dirty="0" err="1">
                <a:latin typeface="Montserrat" panose="020B0604020202020204" charset="0"/>
              </a:rPr>
              <a:t>Cregier</a:t>
            </a:r>
            <a:r>
              <a:rPr lang="en-US" sz="1800" dirty="0">
                <a:latin typeface="Montserrat" panose="020B0604020202020204" charset="0"/>
              </a:rPr>
              <a:t> Avenue </a:t>
            </a:r>
          </a:p>
          <a:p>
            <a:pPr marL="285750" lvl="2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 marL="285750" lvl="2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825859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1" y="990600"/>
            <a:ext cx="3816039" cy="3669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Concerns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No curb and gutter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Poor pavement condition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Lack of curb &amp; gutter leads to flooding on the street and on private property.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Existing Conditions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C873D1-D298-2EEE-C4AE-1DF6D11B0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1152065"/>
            <a:ext cx="8387765" cy="334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99523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D007C06-31BE-43EB-9B54-51AF6768E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400" y="5943600"/>
            <a:ext cx="2064349" cy="4992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7D5590-E33D-4292-9705-B0980F42E2CA}"/>
              </a:ext>
            </a:extLst>
          </p:cNvPr>
          <p:cNvSpPr txBox="1"/>
          <p:nvPr/>
        </p:nvSpPr>
        <p:spPr>
          <a:xfrm>
            <a:off x="228600" y="17524"/>
            <a:ext cx="64941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Montserrat" panose="020B0604020202020204" charset="0"/>
                <a:ea typeface="Source Sans Pro Semibold" panose="020B0603030403020204" pitchFamily="34" charset="0"/>
              </a:rPr>
              <a:t>AGENDA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EF323F6-6607-458F-8E16-CE14629EE1D1}"/>
              </a:ext>
            </a:extLst>
          </p:cNvPr>
          <p:cNvGrpSpPr/>
          <p:nvPr/>
        </p:nvGrpSpPr>
        <p:grpSpPr>
          <a:xfrm>
            <a:off x="2438401" y="1447800"/>
            <a:ext cx="7111055" cy="3476786"/>
            <a:chOff x="923531" y="1127568"/>
            <a:chExt cx="7111055" cy="34767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11F5F3-21DD-40CC-9F21-7F780905F61B}"/>
                </a:ext>
              </a:extLst>
            </p:cNvPr>
            <p:cNvSpPr txBox="1"/>
            <p:nvPr/>
          </p:nvSpPr>
          <p:spPr>
            <a:xfrm>
              <a:off x="923531" y="1127568"/>
              <a:ext cx="7111055" cy="3476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000" kern="1200" dirty="0">
                  <a:solidFill>
                    <a:schemeClr val="bg1"/>
                  </a:solidFill>
                  <a:uFill>
                    <a:solidFill>
                      <a:srgbClr val="C00000"/>
                    </a:solidFill>
                  </a:uFill>
                  <a:latin typeface="Montserrat" panose="020B0604020202020204" charset="0"/>
                  <a:ea typeface="Source Sans Pro" panose="020B0503030403020204" pitchFamily="34" charset="0"/>
                </a:rPr>
                <a:t>Introductions</a:t>
              </a:r>
            </a:p>
            <a:p>
              <a:pPr algn="ctr">
                <a:lnSpc>
                  <a:spcPct val="150000"/>
                </a:lnSpc>
              </a:pPr>
              <a:r>
                <a:rPr lang="en-US" sz="3000" kern="1200" dirty="0">
                  <a:solidFill>
                    <a:schemeClr val="bg1"/>
                  </a:solidFill>
                  <a:uFill>
                    <a:solidFill>
                      <a:srgbClr val="C00000"/>
                    </a:solidFill>
                  </a:uFill>
                  <a:latin typeface="Montserrat" panose="020B0604020202020204" charset="0"/>
                  <a:ea typeface="Source Sans Pro" panose="020B0503030403020204" pitchFamily="34" charset="0"/>
                </a:rPr>
                <a:t>Procurement Details</a:t>
              </a:r>
            </a:p>
            <a:p>
              <a:pPr algn="ctr">
                <a:lnSpc>
                  <a:spcPct val="150000"/>
                </a:lnSpc>
              </a:pPr>
              <a:r>
                <a:rPr lang="en-US" sz="3000" kern="1200" dirty="0">
                  <a:solidFill>
                    <a:schemeClr val="bg1"/>
                  </a:solidFill>
                  <a:uFill>
                    <a:solidFill>
                      <a:srgbClr val="C00000"/>
                    </a:solidFill>
                  </a:uFill>
                  <a:latin typeface="Montserrat" panose="020B0604020202020204" charset="0"/>
                  <a:ea typeface="Source Sans Pro" panose="020B0503030403020204" pitchFamily="34" charset="0"/>
                </a:rPr>
                <a:t>Compliance </a:t>
              </a:r>
            </a:p>
            <a:p>
              <a:pPr algn="ctr">
                <a:lnSpc>
                  <a:spcPct val="150000"/>
                </a:lnSpc>
              </a:pPr>
              <a:r>
                <a:rPr lang="en" sz="3000" dirty="0">
                  <a:solidFill>
                    <a:schemeClr val="bg1"/>
                  </a:solidFill>
                  <a:uFill>
                    <a:solidFill>
                      <a:srgbClr val="C00000"/>
                    </a:solidFill>
                  </a:uFill>
                  <a:latin typeface="Montserrat" panose="020B0604020202020204" charset="0"/>
                  <a:ea typeface="Source Sans Pro" panose="020B0503030403020204" pitchFamily="34" charset="0"/>
                </a:rPr>
                <a:t>Technical Review</a:t>
              </a:r>
            </a:p>
            <a:p>
              <a:pPr algn="ctr">
                <a:lnSpc>
                  <a:spcPct val="150000"/>
                </a:lnSpc>
              </a:pPr>
              <a:r>
                <a:rPr lang="en" sz="3000" dirty="0">
                  <a:solidFill>
                    <a:schemeClr val="bg1"/>
                  </a:solidFill>
                  <a:uFill>
                    <a:solidFill>
                      <a:srgbClr val="C00000"/>
                    </a:solidFill>
                  </a:uFill>
                  <a:latin typeface="Montserrat" panose="020B0604020202020204" charset="0"/>
                  <a:ea typeface="Source Sans Pro" panose="020B0503030403020204" pitchFamily="34" charset="0"/>
                </a:rPr>
                <a:t>Q&amp;A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FCD8C3F-EB35-4F9D-AD33-B13596686014}"/>
                </a:ext>
              </a:extLst>
            </p:cNvPr>
            <p:cNvCxnSpPr/>
            <p:nvPr/>
          </p:nvCxnSpPr>
          <p:spPr>
            <a:xfrm>
              <a:off x="4021858" y="1905000"/>
              <a:ext cx="914400" cy="0"/>
            </a:xfrm>
            <a:prstGeom prst="line">
              <a:avLst/>
            </a:prstGeom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D1EF169-51F4-446C-B389-C2BFBF57613F}"/>
                </a:ext>
              </a:extLst>
            </p:cNvPr>
            <p:cNvCxnSpPr/>
            <p:nvPr/>
          </p:nvCxnSpPr>
          <p:spPr>
            <a:xfrm>
              <a:off x="4021858" y="3276600"/>
              <a:ext cx="914400" cy="0"/>
            </a:xfrm>
            <a:prstGeom prst="line">
              <a:avLst/>
            </a:prstGeom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CFECA1B-5965-4E98-9005-53F1A7D42D53}"/>
                </a:ext>
              </a:extLst>
            </p:cNvPr>
            <p:cNvCxnSpPr/>
            <p:nvPr/>
          </p:nvCxnSpPr>
          <p:spPr>
            <a:xfrm>
              <a:off x="4021858" y="2651568"/>
              <a:ext cx="914400" cy="0"/>
            </a:xfrm>
            <a:prstGeom prst="line">
              <a:avLst/>
            </a:prstGeom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F4EEF74-2087-4F37-AB91-17E9DD91FFE1}"/>
                </a:ext>
              </a:extLst>
            </p:cNvPr>
            <p:cNvCxnSpPr/>
            <p:nvPr/>
          </p:nvCxnSpPr>
          <p:spPr>
            <a:xfrm>
              <a:off x="4021858" y="3962400"/>
              <a:ext cx="914400" cy="0"/>
            </a:xfrm>
            <a:prstGeom prst="line">
              <a:avLst/>
            </a:prstGeom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9389605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0" y="790237"/>
            <a:ext cx="7620000" cy="2884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Roadway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Install 24’ roadway with curb &amp; gutter.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Construct new driveways and alley aprons for positive drainage.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Superelevated cross slope to drain to south side.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6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9F1085-0611-131E-3BA4-E63BFC7E6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438400"/>
            <a:ext cx="9677400" cy="21918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6DB8AD-7EF1-0E8A-A4AF-BA5EE18592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949" y="4724400"/>
            <a:ext cx="8915400" cy="206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23198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6672A-DAD6-4427-D831-E893C1CED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4520675-CD52-C9C2-3788-C403B97E1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968" y="1160087"/>
            <a:ext cx="3317885" cy="2479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A36CAC-E1EC-8F57-51FD-7378BA3DB4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498" r="30489"/>
          <a:stretch/>
        </p:blipFill>
        <p:spPr>
          <a:xfrm>
            <a:off x="7000188" y="3793986"/>
            <a:ext cx="4102255" cy="20626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F9C6EF-972E-2561-6EE4-09AFE929AE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113" r="5392"/>
          <a:stretch/>
        </p:blipFill>
        <p:spPr>
          <a:xfrm>
            <a:off x="365251" y="3741067"/>
            <a:ext cx="6628540" cy="21918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11AF47-6C34-EECD-69DD-7D7F4180D29C}"/>
              </a:ext>
            </a:extLst>
          </p:cNvPr>
          <p:cNvSpPr/>
          <p:nvPr/>
        </p:nvSpPr>
        <p:spPr>
          <a:xfrm>
            <a:off x="152400" y="1066800"/>
            <a:ext cx="4999886" cy="3484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Sidewalk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Install new sidewalk on the north side of 94</a:t>
            </a:r>
            <a:r>
              <a:rPr lang="en-US" sz="1800" baseline="30000" dirty="0">
                <a:latin typeface="Montserrat" panose="020B0604020202020204" charset="0"/>
              </a:rPr>
              <a:t>th</a:t>
            </a:r>
            <a:r>
              <a:rPr lang="en-US" sz="1800" dirty="0">
                <a:latin typeface="Montserrat" panose="020B0604020202020204" charset="0"/>
              </a:rPr>
              <a:t> Street between S. East End Ave and S. </a:t>
            </a:r>
            <a:r>
              <a:rPr lang="en-US" sz="1800" dirty="0" err="1">
                <a:latin typeface="Montserrat" panose="020B0604020202020204" charset="0"/>
              </a:rPr>
              <a:t>Cregier</a:t>
            </a:r>
            <a:r>
              <a:rPr lang="en-US" sz="1800" dirty="0">
                <a:latin typeface="Montserrat" panose="020B0604020202020204" charset="0"/>
              </a:rPr>
              <a:t> Ave.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Install new ADA ramps at Ridgeland Ave.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C4BD54D-DE06-EF12-94E7-18675BC3F8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56CFF3-3649-3542-96FF-C7F03EF12C30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400FAC2-D6E9-7F00-1C7B-524F431157B1}"/>
              </a:ext>
            </a:extLst>
          </p:cNvPr>
          <p:cNvSpPr/>
          <p:nvPr/>
        </p:nvSpPr>
        <p:spPr>
          <a:xfrm>
            <a:off x="4646548" y="4506144"/>
            <a:ext cx="1337944" cy="14990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0E91BBF-7A69-5CBF-8367-E6AC60504985}"/>
              </a:ext>
            </a:extLst>
          </p:cNvPr>
          <p:cNvCxnSpPr>
            <a:cxnSpLocks/>
          </p:cNvCxnSpPr>
          <p:nvPr/>
        </p:nvCxnSpPr>
        <p:spPr>
          <a:xfrm flipH="1">
            <a:off x="5411609" y="2135341"/>
            <a:ext cx="1615435" cy="2267520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3DF5580-83DF-3C95-10C4-8DE76DFB8E60}"/>
              </a:ext>
            </a:extLst>
          </p:cNvPr>
          <p:cNvSpPr/>
          <p:nvPr/>
        </p:nvSpPr>
        <p:spPr>
          <a:xfrm>
            <a:off x="862463" y="4731449"/>
            <a:ext cx="6055423" cy="14990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0EE7D1-C790-0DF5-B9B3-1A2C1E73AA2A}"/>
              </a:ext>
            </a:extLst>
          </p:cNvPr>
          <p:cNvSpPr/>
          <p:nvPr/>
        </p:nvSpPr>
        <p:spPr>
          <a:xfrm>
            <a:off x="7176824" y="4687927"/>
            <a:ext cx="3110175" cy="19342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A56B20-7941-B3BA-5281-D745CFE51E77}"/>
              </a:ext>
            </a:extLst>
          </p:cNvPr>
          <p:cNvSpPr/>
          <p:nvPr/>
        </p:nvSpPr>
        <p:spPr>
          <a:xfrm>
            <a:off x="7039715" y="1160088"/>
            <a:ext cx="3351137" cy="226752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95385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399" y="1066800"/>
            <a:ext cx="5213205" cy="4315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Detention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Install new 36” DIP storm sewer per plans.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Make connections at S East End Ave. and S. </a:t>
            </a:r>
            <a:r>
              <a:rPr lang="en-US" sz="1800" dirty="0" err="1">
                <a:latin typeface="Montserrat" panose="020B0604020202020204" charset="0"/>
              </a:rPr>
              <a:t>Cregier</a:t>
            </a:r>
            <a:r>
              <a:rPr lang="en-US" sz="1800" dirty="0">
                <a:latin typeface="Montserrat" panose="020B0604020202020204" charset="0"/>
              </a:rPr>
              <a:t> Ave.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Install 3 catch basins on south.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Install 6 manholes.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94041D-C63A-C8E6-71ED-87DBECBED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0" y="4144546"/>
            <a:ext cx="7315200" cy="14050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F7DC1E-E58E-D914-ACCC-CDEAF7918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1633" y="2581339"/>
            <a:ext cx="3608567" cy="12568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755B5B-B8DD-298F-8161-16F631AFD3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1633" y="1372551"/>
            <a:ext cx="5934075" cy="10516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71D071C-AB3F-57AA-9E2F-04117F83FC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4144546"/>
            <a:ext cx="4713515" cy="138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01585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1" y="1066800"/>
            <a:ext cx="3332298" cy="306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Water Main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Install 8” DI main per plans</a:t>
            </a:r>
            <a:r>
              <a:rPr lang="en-US" sz="1600" dirty="0">
                <a:latin typeface="Montserrat" panose="020B060402020202020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No service lines.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New Hydrant at S. Ridgeland Ave.</a:t>
            </a: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F4D992-7202-190D-3206-8EA1D595E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939" y="3581400"/>
            <a:ext cx="7999091" cy="18821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4F2DD6-7710-5CCB-5649-8734F2B1B78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350" t="-458" b="458"/>
          <a:stretch/>
        </p:blipFill>
        <p:spPr>
          <a:xfrm>
            <a:off x="2932746" y="1066800"/>
            <a:ext cx="8991598" cy="249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60778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09602-3557-8605-FD7D-F0A9AD50A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63FD9B-EDB5-F5EA-F53D-30C085FE1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799" y="2135555"/>
            <a:ext cx="8813777" cy="42256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43E297-4790-C2EC-03CE-4A26B71B7D66}"/>
              </a:ext>
            </a:extLst>
          </p:cNvPr>
          <p:cNvSpPr/>
          <p:nvPr/>
        </p:nvSpPr>
        <p:spPr>
          <a:xfrm>
            <a:off x="152400" y="1066800"/>
            <a:ext cx="5257800" cy="2146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Maintenance of Traffic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One Stage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Full Closure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5012754-189E-DB5D-B6E2-D83D0C954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EECE68-5EF7-2B73-532A-F77DB2ED7EA5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78FBDE-B19C-B205-94C4-F11D74334415}"/>
              </a:ext>
            </a:extLst>
          </p:cNvPr>
          <p:cNvSpPr/>
          <p:nvPr/>
        </p:nvSpPr>
        <p:spPr>
          <a:xfrm>
            <a:off x="2971799" y="2141965"/>
            <a:ext cx="8813777" cy="422560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88094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59825-96FB-EFC5-CFAD-06A360E1B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195F789-2500-E603-6C5B-DE634B5EAC5D}"/>
              </a:ext>
            </a:extLst>
          </p:cNvPr>
          <p:cNvSpPr/>
          <p:nvPr/>
        </p:nvSpPr>
        <p:spPr>
          <a:xfrm>
            <a:off x="152401" y="1066800"/>
            <a:ext cx="3809999" cy="3905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Lighting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Install new street lighting which includes piggyback lighting for pedestrians</a:t>
            </a: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One light pole provides lighting for both the street and sidewalk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Upgraded LED lamps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Cobra Head for street luminaire.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Acorn Head for the pedestrian luminaire. </a:t>
            </a:r>
            <a:endParaRPr lang="en-US" sz="20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F69669C-249C-BEF9-E39E-3CC066100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C503B8-9876-74B8-AA7B-150B9241177E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B5C3679-F1C8-F87F-3DA8-EFC69EBA9E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2" r="34983"/>
          <a:stretch/>
        </p:blipFill>
        <p:spPr>
          <a:xfrm>
            <a:off x="3962400" y="1445048"/>
            <a:ext cx="3657600" cy="47299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B513A3F-FA54-8722-16EA-B1577A3596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9618" y="1619112"/>
            <a:ext cx="4005164" cy="4488934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9B36F43-190C-D6F2-3BFB-16572EC55AD6}"/>
              </a:ext>
            </a:extLst>
          </p:cNvPr>
          <p:cNvCxnSpPr>
            <a:cxnSpLocks/>
          </p:cNvCxnSpPr>
          <p:nvPr/>
        </p:nvCxnSpPr>
        <p:spPr>
          <a:xfrm>
            <a:off x="7391400" y="2133600"/>
            <a:ext cx="2667000" cy="304800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4D52422-14D3-269B-29FE-43B9682B956E}"/>
              </a:ext>
            </a:extLst>
          </p:cNvPr>
          <p:cNvCxnSpPr/>
          <p:nvPr/>
        </p:nvCxnSpPr>
        <p:spPr>
          <a:xfrm flipV="1">
            <a:off x="4648200" y="3401215"/>
            <a:ext cx="4495800" cy="462364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399439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58E6F0-76C7-3B28-8A55-32F4C5D19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916" y="990600"/>
            <a:ext cx="7856670" cy="21330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1" y="1066800"/>
            <a:ext cx="3124199" cy="514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Landscaping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Existing trees to be removed as shown on plans, vary in size from under 6” to 24”.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No Tree plantings.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New grass sod to be placed on south side of 94</a:t>
            </a:r>
            <a:r>
              <a:rPr lang="en-US" sz="1600" baseline="30000" dirty="0">
                <a:latin typeface="Montserrat" panose="020B0604020202020204" charset="0"/>
              </a:rPr>
              <a:t>th</a:t>
            </a:r>
            <a:r>
              <a:rPr lang="en-US" sz="1600" dirty="0">
                <a:latin typeface="Montserrat" panose="020B0604020202020204" charset="0"/>
              </a:rPr>
              <a:t> between the curb and ROW.</a:t>
            </a: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359462" y="2600965"/>
            <a:ext cx="3207724" cy="17445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317A04-3D87-FE53-7238-6FC60CF80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4704" y="3580219"/>
            <a:ext cx="8115300" cy="27455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84A6C9-B849-E58E-5D2D-A6717AA8E0D0}"/>
              </a:ext>
            </a:extLst>
          </p:cNvPr>
          <p:cNvSpPr/>
          <p:nvPr/>
        </p:nvSpPr>
        <p:spPr>
          <a:xfrm>
            <a:off x="4114800" y="5334000"/>
            <a:ext cx="7696200" cy="2286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32885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F1D25-2FAB-9F21-AE09-D3D0DFA2C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567" y="1260481"/>
            <a:ext cx="5562600" cy="49424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0" y="1066800"/>
            <a:ext cx="3810000" cy="585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Project Location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13581" y="228573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Project Overview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0" y="3839063"/>
            <a:ext cx="4038600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Project Overview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Existing Conditions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Proposed Conditions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Local Coordination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399" y="1148428"/>
            <a:ext cx="3914557" cy="3369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S. Oakley Avenue from W. 58</a:t>
            </a:r>
            <a:r>
              <a:rPr lang="en-US" sz="1800" baseline="30000" dirty="0">
                <a:latin typeface="Montserrat" panose="020B0604020202020204" charset="0"/>
              </a:rPr>
              <a:t>th</a:t>
            </a:r>
            <a:r>
              <a:rPr lang="en-US" sz="1800" dirty="0">
                <a:latin typeface="Montserrat" panose="020B0604020202020204" charset="0"/>
              </a:rPr>
              <a:t> Street to W. 59</a:t>
            </a:r>
            <a:r>
              <a:rPr lang="en-US" sz="1800" baseline="30000" dirty="0">
                <a:latin typeface="Montserrat" panose="020B0604020202020204" charset="0"/>
              </a:rPr>
              <a:t>th</a:t>
            </a:r>
            <a:r>
              <a:rPr lang="en-US" sz="1800" dirty="0">
                <a:latin typeface="Montserrat" panose="020B0604020202020204" charset="0"/>
              </a:rPr>
              <a:t> Street.</a:t>
            </a: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 </a:t>
            </a:r>
          </a:p>
          <a:p>
            <a:pPr marL="285750" lvl="3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00700" y="3478657"/>
            <a:ext cx="1257300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6600"/>
                </a:solidFill>
                <a:latin typeface="Montserrat" panose="020B0604020202020204" charset="0"/>
              </a:rPr>
              <a:t>W 58</a:t>
            </a:r>
            <a:r>
              <a:rPr lang="en-US" sz="1000" baseline="30000" dirty="0">
                <a:solidFill>
                  <a:srgbClr val="FF6600"/>
                </a:solidFill>
                <a:latin typeface="Montserrat" panose="020B0604020202020204" charset="0"/>
              </a:rPr>
              <a:t>th</a:t>
            </a:r>
            <a:r>
              <a:rPr lang="en-US" sz="1000" dirty="0">
                <a:solidFill>
                  <a:srgbClr val="FF6600"/>
                </a:solidFill>
                <a:latin typeface="Montserrat" panose="020B0604020202020204" charset="0"/>
              </a:rPr>
              <a:t> Street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4773399" y="4343338"/>
            <a:ext cx="1408381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6600"/>
                </a:solidFill>
                <a:latin typeface="Montserrat" panose="020B0604020202020204" charset="0"/>
              </a:rPr>
              <a:t>S Western  Ave</a:t>
            </a:r>
          </a:p>
        </p:txBody>
      </p:sp>
      <p:sp>
        <p:nvSpPr>
          <p:cNvPr id="15" name="TextBox 14"/>
          <p:cNvSpPr txBox="1"/>
          <p:nvPr/>
        </p:nvSpPr>
        <p:spPr>
          <a:xfrm rot="5400000">
            <a:off x="7180474" y="4094984"/>
            <a:ext cx="1125273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00"/>
                </a:solidFill>
                <a:latin typeface="Montserrat" panose="020B0604020202020204" charset="0"/>
              </a:rPr>
              <a:t>S Oakley  Ave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1101E2-3483-E1E6-94AF-89BE883A6D15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3887607" y="1873564"/>
            <a:ext cx="3855503" cy="1781894"/>
          </a:xfrm>
          <a:prstGeom prst="straightConnector1">
            <a:avLst/>
          </a:prstGeom>
          <a:ln w="28575">
            <a:solidFill>
              <a:srgbClr val="FF66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16F1448-F21C-4F8E-DAD5-B817417735C3}"/>
              </a:ext>
            </a:extLst>
          </p:cNvPr>
          <p:cNvSpPr txBox="1"/>
          <p:nvPr/>
        </p:nvSpPr>
        <p:spPr>
          <a:xfrm>
            <a:off x="5600700" y="5462585"/>
            <a:ext cx="1257300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6600"/>
                </a:solidFill>
                <a:latin typeface="Montserrat" panose="020B0604020202020204" charset="0"/>
              </a:rPr>
              <a:t>W 59</a:t>
            </a:r>
            <a:r>
              <a:rPr lang="en-US" sz="1000" baseline="30000" dirty="0">
                <a:solidFill>
                  <a:srgbClr val="FF6600"/>
                </a:solidFill>
                <a:latin typeface="Montserrat" panose="020B0604020202020204" charset="0"/>
              </a:rPr>
              <a:t>th</a:t>
            </a:r>
            <a:r>
              <a:rPr lang="en-US" sz="1000" dirty="0">
                <a:solidFill>
                  <a:srgbClr val="FF6600"/>
                </a:solidFill>
                <a:latin typeface="Montserrat" panose="020B0604020202020204" charset="0"/>
              </a:rPr>
              <a:t> Street</a:t>
            </a:r>
          </a:p>
        </p:txBody>
      </p:sp>
    </p:spTree>
    <p:extLst>
      <p:ext uri="{BB962C8B-B14F-4D97-AF65-F5344CB8AC3E}">
        <p14:creationId xmlns:p14="http://schemas.microsoft.com/office/powerpoint/2010/main" val="3140273849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E2B2DB5-4D2F-6F11-4AD8-B73B676A2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1066800"/>
            <a:ext cx="4491500" cy="21759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41E58C-AECD-EE1E-D7E7-124D27BB9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1066800"/>
            <a:ext cx="3357563" cy="2238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03E14F-F849-35DA-0FCE-B520A1229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565905" y="2747304"/>
            <a:ext cx="3117596" cy="48006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1" y="1066800"/>
            <a:ext cx="3429000" cy="228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Roadway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Roadway width varies from 28’-31’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2 Intersections:</a:t>
            </a:r>
          </a:p>
          <a:p>
            <a:pPr marL="285750" lvl="3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Existing Conditions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5029200" y="2667000"/>
            <a:ext cx="249846" cy="2590800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H="1">
            <a:off x="9294216" y="2209420"/>
            <a:ext cx="840384" cy="2938184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31322" y="2867710"/>
            <a:ext cx="2671157" cy="876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2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W 58</a:t>
            </a:r>
            <a:r>
              <a:rPr lang="en-US" sz="1800" baseline="30000" dirty="0">
                <a:latin typeface="Montserrat" panose="020B0604020202020204" charset="0"/>
              </a:rPr>
              <a:t>th</a:t>
            </a:r>
            <a:r>
              <a:rPr lang="en-US" sz="1800" dirty="0">
                <a:latin typeface="Montserrat" panose="020B0604020202020204" charset="0"/>
              </a:rPr>
              <a:t> Street</a:t>
            </a:r>
          </a:p>
          <a:p>
            <a:pPr marL="285750" lvl="2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W 59</a:t>
            </a:r>
            <a:r>
              <a:rPr lang="en-US" sz="1800" baseline="30000" dirty="0">
                <a:latin typeface="Montserrat" panose="020B0604020202020204" charset="0"/>
              </a:rPr>
              <a:t>th</a:t>
            </a:r>
            <a:r>
              <a:rPr lang="en-US" sz="1800" dirty="0">
                <a:latin typeface="Montserrat" panose="020B0604020202020204" charset="0"/>
              </a:rPr>
              <a:t> Street</a:t>
            </a:r>
          </a:p>
        </p:txBody>
      </p:sp>
    </p:spTree>
    <p:extLst>
      <p:ext uri="{BB962C8B-B14F-4D97-AF65-F5344CB8AC3E}">
        <p14:creationId xmlns:p14="http://schemas.microsoft.com/office/powerpoint/2010/main" val="2612599690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2" y="990600"/>
            <a:ext cx="3482716" cy="3300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Concerns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Poor pavement condition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Lack of curb &amp; gutter leads to flooding on the street and on private property.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Existing Conditions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3B6D3E-25E9-F6AB-F868-5A2C12326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1066800"/>
            <a:ext cx="8017922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58266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70">
            <a:extLst>
              <a:ext uri="{FF2B5EF4-FFF2-40B4-BE49-F238E27FC236}">
                <a16:creationId xmlns:a16="http://schemas.microsoft.com/office/drawing/2014/main" id="{B7AEBA06-525D-451A-9A13-0E6FA6A43F0F}"/>
              </a:ext>
            </a:extLst>
          </p:cNvPr>
          <p:cNvSpPr txBox="1">
            <a:spLocks/>
          </p:cNvSpPr>
          <p:nvPr/>
        </p:nvSpPr>
        <p:spPr>
          <a:xfrm>
            <a:off x="1524000" y="1768166"/>
            <a:ext cx="9144000" cy="262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ct val="100000"/>
              <a:buFont typeface="Montserrat"/>
              <a:buNone/>
              <a:defRPr sz="30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" sz="4800" dirty="0">
                <a:solidFill>
                  <a:srgbClr val="FFFFFF"/>
                </a:solidFill>
              </a:rPr>
              <a:t>Introductions</a:t>
            </a:r>
          </a:p>
        </p:txBody>
      </p:sp>
      <p:grpSp>
        <p:nvGrpSpPr>
          <p:cNvPr id="6" name="Shape 172">
            <a:extLst>
              <a:ext uri="{FF2B5EF4-FFF2-40B4-BE49-F238E27FC236}">
                <a16:creationId xmlns:a16="http://schemas.microsoft.com/office/drawing/2014/main" id="{B4000A32-32F1-48CB-8104-9A74BC58CBFD}"/>
              </a:ext>
            </a:extLst>
          </p:cNvPr>
          <p:cNvGrpSpPr/>
          <p:nvPr/>
        </p:nvGrpSpPr>
        <p:grpSpPr>
          <a:xfrm>
            <a:off x="4692402" y="1676401"/>
            <a:ext cx="2807199" cy="2807029"/>
            <a:chOff x="3782699" y="1538287"/>
            <a:chExt cx="1578600" cy="1578600"/>
          </a:xfrm>
          <a:solidFill>
            <a:schemeClr val="accent6">
              <a:lumMod val="75000"/>
            </a:schemeClr>
          </a:solidFill>
        </p:grpSpPr>
        <p:sp>
          <p:nvSpPr>
            <p:cNvPr id="7" name="Shape 173">
              <a:extLst>
                <a:ext uri="{FF2B5EF4-FFF2-40B4-BE49-F238E27FC236}">
                  <a16:creationId xmlns:a16="http://schemas.microsoft.com/office/drawing/2014/main" id="{DC000667-F5A3-405B-BAFD-41549A65FB15}"/>
                </a:ext>
              </a:extLst>
            </p:cNvPr>
            <p:cNvSpPr/>
            <p:nvPr/>
          </p:nvSpPr>
          <p:spPr>
            <a:xfrm>
              <a:off x="3782700" y="27574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" name="Shape 174">
              <a:extLst>
                <a:ext uri="{FF2B5EF4-FFF2-40B4-BE49-F238E27FC236}">
                  <a16:creationId xmlns:a16="http://schemas.microsoft.com/office/drawing/2014/main" id="{3F520A53-AE1E-4CBA-BD07-B46DC1E3ACEC}"/>
                </a:ext>
              </a:extLst>
            </p:cNvPr>
            <p:cNvSpPr/>
            <p:nvPr/>
          </p:nvSpPr>
          <p:spPr>
            <a:xfrm rot="-5400000">
              <a:off x="5001900" y="27574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9" name="Shape 175">
              <a:extLst>
                <a:ext uri="{FF2B5EF4-FFF2-40B4-BE49-F238E27FC236}">
                  <a16:creationId xmlns:a16="http://schemas.microsoft.com/office/drawing/2014/main" id="{52766A55-FDA4-485E-8C0F-A373F4C47C63}"/>
                </a:ext>
              </a:extLst>
            </p:cNvPr>
            <p:cNvSpPr/>
            <p:nvPr/>
          </p:nvSpPr>
          <p:spPr>
            <a:xfrm rot="5400000">
              <a:off x="3782699" y="15382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0" name="Shape 176">
              <a:extLst>
                <a:ext uri="{FF2B5EF4-FFF2-40B4-BE49-F238E27FC236}">
                  <a16:creationId xmlns:a16="http://schemas.microsoft.com/office/drawing/2014/main" id="{FF8B12FD-7B9E-4432-8A60-957E101085C3}"/>
                </a:ext>
              </a:extLst>
            </p:cNvPr>
            <p:cNvSpPr/>
            <p:nvPr/>
          </p:nvSpPr>
          <p:spPr>
            <a:xfrm rot="10800000">
              <a:off x="5001899" y="15382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DFB6BC0A-452E-4E35-9611-56CE29120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400" y="5943600"/>
            <a:ext cx="2064349" cy="49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52627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399" y="1066800"/>
            <a:ext cx="8983463" cy="2238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Roadway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Install 31’ width and curb &amp; gutter.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Reconstruct the driveways and alley aprons.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6AD899-D558-EC65-E180-AD8E340515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114" t="12330"/>
          <a:stretch/>
        </p:blipFill>
        <p:spPr>
          <a:xfrm>
            <a:off x="381000" y="3124200"/>
            <a:ext cx="8077200" cy="24171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E5E23F-2D36-2ABD-31DA-549D4CAAD2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4040" b="12103"/>
          <a:stretch/>
        </p:blipFill>
        <p:spPr>
          <a:xfrm>
            <a:off x="7452361" y="967139"/>
            <a:ext cx="4572000" cy="199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81318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0D710E5-8F98-0EEF-5D94-6723809CB4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4040" b="12103"/>
          <a:stretch/>
        </p:blipFill>
        <p:spPr>
          <a:xfrm>
            <a:off x="7330980" y="3793768"/>
            <a:ext cx="4572000" cy="19922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CE1451-AE7A-2557-8556-B57000F406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85" t="4129" r="2311" b="5639"/>
          <a:stretch/>
        </p:blipFill>
        <p:spPr>
          <a:xfrm>
            <a:off x="7346220" y="1217115"/>
            <a:ext cx="4640040" cy="22844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D16A66-F97D-7666-FF9E-5590D30B4A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114" t="12330"/>
          <a:stretch/>
        </p:blipFill>
        <p:spPr>
          <a:xfrm>
            <a:off x="38640" y="3828491"/>
            <a:ext cx="7307580" cy="2186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F6F2F2-7E5A-D1E3-68B4-94901F2F48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886" t="14406" r="14132" b="24366"/>
          <a:stretch/>
        </p:blipFill>
        <p:spPr>
          <a:xfrm>
            <a:off x="4576387" y="1337648"/>
            <a:ext cx="2620050" cy="20864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228600" y="1087072"/>
            <a:ext cx="4695150" cy="3484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Sidewalk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Install new sidewalk on the West side of S. Oakley Ave. between W 58</a:t>
            </a:r>
            <a:r>
              <a:rPr lang="en-US" sz="1800" baseline="30000" dirty="0">
                <a:latin typeface="Montserrat" panose="020B0604020202020204" charset="0"/>
              </a:rPr>
              <a:t>th</a:t>
            </a:r>
            <a:r>
              <a:rPr lang="en-US" sz="1800" dirty="0">
                <a:latin typeface="Montserrat" panose="020B0604020202020204" charset="0"/>
              </a:rPr>
              <a:t> Street and W 59</a:t>
            </a:r>
            <a:r>
              <a:rPr lang="en-US" sz="1800" baseline="30000" dirty="0">
                <a:latin typeface="Montserrat" panose="020B0604020202020204" charset="0"/>
              </a:rPr>
              <a:t>th</a:t>
            </a:r>
            <a:r>
              <a:rPr lang="en-US" sz="1800" dirty="0">
                <a:latin typeface="Montserrat" panose="020B0604020202020204" charset="0"/>
              </a:rPr>
              <a:t> Street.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Install ADA ramps at W 59</a:t>
            </a:r>
            <a:r>
              <a:rPr lang="en-US" sz="1800" baseline="30000" dirty="0">
                <a:latin typeface="Montserrat" panose="020B0604020202020204" charset="0"/>
              </a:rPr>
              <a:t>th</a:t>
            </a:r>
            <a:r>
              <a:rPr lang="en-US" sz="1800" dirty="0">
                <a:latin typeface="Montserrat" panose="020B0604020202020204" charset="0"/>
              </a:rPr>
              <a:t> Street.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0100" y="4077551"/>
            <a:ext cx="533400" cy="49445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876800" y="1385104"/>
            <a:ext cx="2319637" cy="196168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>
            <a:cxnSpLocks/>
            <a:stCxn id="15" idx="3"/>
            <a:endCxn id="16" idx="2"/>
          </p:cNvCxnSpPr>
          <p:nvPr/>
        </p:nvCxnSpPr>
        <p:spPr>
          <a:xfrm flipV="1">
            <a:off x="1981200" y="3501566"/>
            <a:ext cx="7685041" cy="1777587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cxnSpLocks/>
          </p:cNvCxnSpPr>
          <p:nvPr/>
        </p:nvCxnSpPr>
        <p:spPr>
          <a:xfrm flipV="1">
            <a:off x="1371600" y="3346789"/>
            <a:ext cx="3505200" cy="903609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BE01B0F-A660-0228-F3BE-CFC6479D0DBD}"/>
              </a:ext>
            </a:extLst>
          </p:cNvPr>
          <p:cNvSpPr/>
          <p:nvPr/>
        </p:nvSpPr>
        <p:spPr>
          <a:xfrm>
            <a:off x="762000" y="4976349"/>
            <a:ext cx="1219200" cy="60560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DCC45F-4D1E-1548-A0FB-497C8E654EBF}"/>
              </a:ext>
            </a:extLst>
          </p:cNvPr>
          <p:cNvSpPr/>
          <p:nvPr/>
        </p:nvSpPr>
        <p:spPr>
          <a:xfrm>
            <a:off x="7346221" y="1217115"/>
            <a:ext cx="4640040" cy="228445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11493"/>
      </p:ext>
    </p:extLst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AC4EE-9D0C-C567-7E13-F7E768271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714CF26-52D5-0CBC-E28A-572D5A208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1" y="2394090"/>
            <a:ext cx="4865256" cy="13473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3AB3E3-4BAD-6B11-05C6-43598DC80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832" y="986326"/>
            <a:ext cx="4647658" cy="13326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AE961E-C7D7-868D-9BC8-09F68968C5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4040" b="12103"/>
          <a:stretch/>
        </p:blipFill>
        <p:spPr>
          <a:xfrm>
            <a:off x="7330980" y="3793768"/>
            <a:ext cx="4572000" cy="19922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6B00B4-0EBC-B7C8-3265-5FD5B95409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114" t="12330"/>
          <a:stretch/>
        </p:blipFill>
        <p:spPr>
          <a:xfrm>
            <a:off x="38640" y="3828491"/>
            <a:ext cx="7307580" cy="21868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59E2B4-4A83-87EF-8B15-DCC73190E690}"/>
              </a:ext>
            </a:extLst>
          </p:cNvPr>
          <p:cNvSpPr/>
          <p:nvPr/>
        </p:nvSpPr>
        <p:spPr>
          <a:xfrm>
            <a:off x="228599" y="1087072"/>
            <a:ext cx="4325233" cy="306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Detention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Install new 24” and 36” DI storm sewers.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Install 5 manholes and 3 catch basins.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014DFC8-6CCB-B75E-883E-771FADBFF4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AC491A-7C7D-7394-11AC-88277901A625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8947BC-6590-1B67-E253-1A2D90B38AA2}"/>
              </a:ext>
            </a:extLst>
          </p:cNvPr>
          <p:cNvSpPr/>
          <p:nvPr/>
        </p:nvSpPr>
        <p:spPr>
          <a:xfrm>
            <a:off x="4553832" y="967965"/>
            <a:ext cx="4647658" cy="135102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B03FB29-C40A-53E8-9751-83E7D01966CE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8763000" y="3726752"/>
            <a:ext cx="299029" cy="1195144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205A693-4D11-258D-28FA-4D21D495B00D}"/>
              </a:ext>
            </a:extLst>
          </p:cNvPr>
          <p:cNvSpPr/>
          <p:nvPr/>
        </p:nvSpPr>
        <p:spPr>
          <a:xfrm>
            <a:off x="3200400" y="4821060"/>
            <a:ext cx="3996036" cy="23264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110B4E-A3A3-B58A-CF18-B45F6040E1B5}"/>
              </a:ext>
            </a:extLst>
          </p:cNvPr>
          <p:cNvSpPr/>
          <p:nvPr/>
        </p:nvSpPr>
        <p:spPr>
          <a:xfrm>
            <a:off x="6629401" y="2394090"/>
            <a:ext cx="4865256" cy="133266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19B3A5-C724-F971-85C0-2BDEA38B7022}"/>
              </a:ext>
            </a:extLst>
          </p:cNvPr>
          <p:cNvSpPr/>
          <p:nvPr/>
        </p:nvSpPr>
        <p:spPr>
          <a:xfrm>
            <a:off x="7488384" y="4921896"/>
            <a:ext cx="3853872" cy="30768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7C3F1B8-9523-99BA-39E6-C305BCB159D7}"/>
              </a:ext>
            </a:extLst>
          </p:cNvPr>
          <p:cNvCxnSpPr>
            <a:cxnSpLocks/>
          </p:cNvCxnSpPr>
          <p:nvPr/>
        </p:nvCxnSpPr>
        <p:spPr>
          <a:xfrm flipV="1">
            <a:off x="4703617" y="2318988"/>
            <a:ext cx="763308" cy="2502072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883897"/>
      </p:ext>
    </p:extLst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368B4-C106-BED6-2B5C-E9C5B8BCD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0C9E557D-5168-0386-364C-CE6CCD908B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4040" b="12103"/>
          <a:stretch/>
        </p:blipFill>
        <p:spPr>
          <a:xfrm>
            <a:off x="7330980" y="3793768"/>
            <a:ext cx="4572000" cy="19922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34421F-7E75-CFF8-DCB2-97FA420DAD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114" t="12330"/>
          <a:stretch/>
        </p:blipFill>
        <p:spPr>
          <a:xfrm>
            <a:off x="38640" y="3828491"/>
            <a:ext cx="7307580" cy="21868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7F1F20-1B92-DAF9-B5D8-2CB40DD2F060}"/>
              </a:ext>
            </a:extLst>
          </p:cNvPr>
          <p:cNvSpPr/>
          <p:nvPr/>
        </p:nvSpPr>
        <p:spPr>
          <a:xfrm>
            <a:off x="228599" y="1087072"/>
            <a:ext cx="4325233" cy="306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Water Main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Install new 8” DI water main.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7 Lead Service lines.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1 Fire hydrant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85258B4-02B4-3C1C-6853-CBE49FE266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CC21B0-FACF-3483-3A65-3D45A27CFF40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5939FD-CBBB-94ED-7F2D-CF577E9E796E}"/>
              </a:ext>
            </a:extLst>
          </p:cNvPr>
          <p:cNvSpPr/>
          <p:nvPr/>
        </p:nvSpPr>
        <p:spPr>
          <a:xfrm>
            <a:off x="816420" y="4572001"/>
            <a:ext cx="6372396" cy="32416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7B5B22-10D4-56E2-BD08-13DD22C40A3E}"/>
              </a:ext>
            </a:extLst>
          </p:cNvPr>
          <p:cNvSpPr/>
          <p:nvPr/>
        </p:nvSpPr>
        <p:spPr>
          <a:xfrm>
            <a:off x="7488384" y="4718218"/>
            <a:ext cx="4357788" cy="26928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97872"/>
      </p:ext>
    </p:extLst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F2D4E-0ADB-4B06-D942-DC84FD83B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351014AD-5C40-6359-92C5-7B331FA14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940" y="5076900"/>
            <a:ext cx="5334000" cy="15855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04D7BA-2C6B-3E7E-7C91-333AB8679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123733"/>
            <a:ext cx="6825628" cy="17753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BB28EE-41AA-DD62-B518-478F97F48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166373"/>
            <a:ext cx="7086599" cy="17084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69C35E-8173-14B0-8A44-4C00F676F28A}"/>
              </a:ext>
            </a:extLst>
          </p:cNvPr>
          <p:cNvSpPr/>
          <p:nvPr/>
        </p:nvSpPr>
        <p:spPr>
          <a:xfrm>
            <a:off x="152400" y="1066800"/>
            <a:ext cx="5257800" cy="2515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Maintenance of Traffic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Stage 1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Stage 2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Stage 3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CA70324-E80E-8555-70C5-8161AD678D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1BAF62-0D34-62CA-A2CD-ECC7D5374887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4C2BC7-A4F9-4A27-8FDC-4A4956C7B4E3}"/>
              </a:ext>
            </a:extLst>
          </p:cNvPr>
          <p:cNvSpPr/>
          <p:nvPr/>
        </p:nvSpPr>
        <p:spPr>
          <a:xfrm>
            <a:off x="4853941" y="3098543"/>
            <a:ext cx="7086599" cy="187218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3030C41-A8A8-9823-8A3C-7A531216DE6F}"/>
              </a:ext>
            </a:extLst>
          </p:cNvPr>
          <p:cNvSpPr/>
          <p:nvPr/>
        </p:nvSpPr>
        <p:spPr>
          <a:xfrm>
            <a:off x="4853941" y="1185313"/>
            <a:ext cx="7162799" cy="170847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DE534B8-DAC0-15A0-AD46-C9876AA45017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1409700" y="1832829"/>
            <a:ext cx="3444241" cy="206722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88364A6-47BD-48B5-0869-36C580B51528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1463041" y="2162453"/>
            <a:ext cx="3390900" cy="1872180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BF0B167-C474-A020-0C0B-26814E6799D9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1409700" y="2590800"/>
            <a:ext cx="3444241" cy="3365220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6FAA16B1-340B-1CF8-C18D-94528D731DBF}"/>
              </a:ext>
            </a:extLst>
          </p:cNvPr>
          <p:cNvSpPr/>
          <p:nvPr/>
        </p:nvSpPr>
        <p:spPr>
          <a:xfrm>
            <a:off x="4853941" y="5054040"/>
            <a:ext cx="5334000" cy="180396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54164"/>
      </p:ext>
    </p:extLst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2D005-9EDE-38C2-9260-FC2C9D4A6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45B039F-088E-A992-7451-F0D32DCFC4BE}"/>
              </a:ext>
            </a:extLst>
          </p:cNvPr>
          <p:cNvSpPr/>
          <p:nvPr/>
        </p:nvSpPr>
        <p:spPr>
          <a:xfrm>
            <a:off x="152401" y="1066800"/>
            <a:ext cx="3809999" cy="3905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Lighting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Install new street lighting which includes piggyback lighting for pedestrians</a:t>
            </a: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One light pole provides lighting for both the street and sidewalk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Upgraded LED lamps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Cobra Head for street luminaire.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Acorn Head for the pedestrian luminaire. </a:t>
            </a:r>
            <a:endParaRPr lang="en-US" sz="20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91166CF-1F42-4BEC-1A8C-6F48CE5E4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49BEB1-81A1-78C6-6FBF-85E7BC37D185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40C5599-6550-CEA2-1303-26A30F67F6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2" r="34983"/>
          <a:stretch/>
        </p:blipFill>
        <p:spPr>
          <a:xfrm>
            <a:off x="3962400" y="1445048"/>
            <a:ext cx="3657600" cy="47299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91B63E4-26D0-7E55-016D-C8ED488D38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9618" y="1619112"/>
            <a:ext cx="4005164" cy="4488934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D06DFFB-5CF2-E017-E7B3-FA4362C5C3F6}"/>
              </a:ext>
            </a:extLst>
          </p:cNvPr>
          <p:cNvCxnSpPr>
            <a:cxnSpLocks/>
          </p:cNvCxnSpPr>
          <p:nvPr/>
        </p:nvCxnSpPr>
        <p:spPr>
          <a:xfrm>
            <a:off x="7391400" y="2133600"/>
            <a:ext cx="2667000" cy="304800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98E5BDB-6609-D7CE-BCA8-FB300BFE5AD0}"/>
              </a:ext>
            </a:extLst>
          </p:cNvPr>
          <p:cNvCxnSpPr/>
          <p:nvPr/>
        </p:nvCxnSpPr>
        <p:spPr>
          <a:xfrm flipV="1">
            <a:off x="4648200" y="3401215"/>
            <a:ext cx="4495800" cy="462364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5354558"/>
      </p:ext>
    </p:extLst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8D09AB-8357-3689-2CF2-8FE3583E70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114" t="12330"/>
          <a:stretch/>
        </p:blipFill>
        <p:spPr>
          <a:xfrm>
            <a:off x="4038600" y="1283169"/>
            <a:ext cx="8077200" cy="24171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796742" y="1147318"/>
            <a:ext cx="3124199" cy="477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Landscaping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Existing trees planned to be removed as shown on plans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18 new trees to be planted between the sidewalk and roadway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New grass sod to be placed</a:t>
            </a: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086600" y="2667000"/>
            <a:ext cx="2466293" cy="29463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>
            <a:cxnSpLocks/>
            <a:stCxn id="33" idx="2"/>
            <a:endCxn id="15" idx="0"/>
          </p:cNvCxnSpPr>
          <p:nvPr/>
        </p:nvCxnSpPr>
        <p:spPr>
          <a:xfrm flipH="1">
            <a:off x="6629402" y="2961633"/>
            <a:ext cx="1690345" cy="1092207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8E8F8A0-1D13-521E-772F-728F22A7F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7227" y="4053840"/>
            <a:ext cx="2064349" cy="2472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3FCD96-176E-EF2B-EC27-48052F5C74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3733" y="4110863"/>
            <a:ext cx="4041075" cy="22807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AB57E7D-49D2-137E-B9D4-A0BB6CBA866C}"/>
              </a:ext>
            </a:extLst>
          </p:cNvPr>
          <p:cNvSpPr/>
          <p:nvPr/>
        </p:nvSpPr>
        <p:spPr>
          <a:xfrm>
            <a:off x="5038761" y="1826332"/>
            <a:ext cx="6856047" cy="29463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80378"/>
      </p:ext>
    </p:extLst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D5226E-EA4A-5BCE-FC1D-29315A8E3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032" y="1257110"/>
            <a:ext cx="5074962" cy="53402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0" y="1257110"/>
            <a:ext cx="3810000" cy="585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Project Location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Project Overview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0" y="3839063"/>
            <a:ext cx="4038600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Project Overview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Existing Conditions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Proposed Conditions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Local Coordination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0" y="1485246"/>
            <a:ext cx="3934194" cy="3369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S. Oakley Avenue from Garfield Blvd to W. 57</a:t>
            </a:r>
            <a:r>
              <a:rPr lang="en-US" sz="1800" baseline="30000" dirty="0">
                <a:latin typeface="Montserrat" panose="020B0604020202020204" charset="0"/>
              </a:rPr>
              <a:t>th</a:t>
            </a:r>
            <a:r>
              <a:rPr lang="en-US" sz="1800" dirty="0">
                <a:latin typeface="Montserrat" panose="020B0604020202020204" charset="0"/>
              </a:rPr>
              <a:t> Street</a:t>
            </a: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 </a:t>
            </a:r>
          </a:p>
          <a:p>
            <a:pPr marL="285750" lvl="3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sp>
        <p:nvSpPr>
          <p:cNvPr id="26" name="Rectangle 25"/>
          <p:cNvSpPr/>
          <p:nvPr/>
        </p:nvSpPr>
        <p:spPr>
          <a:xfrm rot="5400000">
            <a:off x="6060747" y="3624814"/>
            <a:ext cx="4335238" cy="302338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cxnSpLocks/>
          </p:cNvCxnSpPr>
          <p:nvPr/>
        </p:nvCxnSpPr>
        <p:spPr>
          <a:xfrm>
            <a:off x="3581400" y="1674311"/>
            <a:ext cx="4524008" cy="1310704"/>
          </a:xfrm>
          <a:prstGeom prst="straightConnector1">
            <a:avLst/>
          </a:prstGeom>
          <a:ln w="28575">
            <a:solidFill>
              <a:srgbClr val="FF66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16074" y="1392620"/>
            <a:ext cx="1296892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6600"/>
                </a:solidFill>
                <a:latin typeface="Montserrat" panose="020B0604020202020204" charset="0"/>
              </a:rPr>
              <a:t>W Garfield Blvd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7611821" y="4941093"/>
            <a:ext cx="1289205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6600"/>
                </a:solidFill>
                <a:latin typeface="Montserrat" panose="020B0604020202020204" charset="0"/>
              </a:rPr>
              <a:t>S Oakley Ave</a:t>
            </a:r>
          </a:p>
        </p:txBody>
      </p:sp>
      <p:sp>
        <p:nvSpPr>
          <p:cNvPr id="15" name="TextBox 14"/>
          <p:cNvSpPr txBox="1"/>
          <p:nvPr/>
        </p:nvSpPr>
        <p:spPr>
          <a:xfrm rot="5400000">
            <a:off x="6030159" y="4731647"/>
            <a:ext cx="1351783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6600"/>
                </a:solidFill>
                <a:latin typeface="Montserrat" panose="020B0604020202020204" charset="0"/>
              </a:rPr>
              <a:t>S Claremont Ave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77177" y="3131820"/>
            <a:ext cx="1143000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6600"/>
                </a:solidFill>
                <a:latin typeface="Montserrat" panose="020B0604020202020204" charset="0"/>
              </a:rPr>
              <a:t>W 56</a:t>
            </a:r>
            <a:r>
              <a:rPr lang="en-US" sz="1000" baseline="30000" dirty="0">
                <a:solidFill>
                  <a:srgbClr val="FF6600"/>
                </a:solidFill>
                <a:latin typeface="Montserrat" panose="020B0604020202020204" charset="0"/>
              </a:rPr>
              <a:t>th</a:t>
            </a:r>
            <a:r>
              <a:rPr lang="en-US" sz="1000" dirty="0">
                <a:solidFill>
                  <a:srgbClr val="FF6600"/>
                </a:solidFill>
                <a:latin typeface="Montserrat" panose="020B0604020202020204" charset="0"/>
              </a:rPr>
              <a:t> St</a:t>
            </a:r>
          </a:p>
        </p:txBody>
      </p:sp>
    </p:spTree>
    <p:extLst>
      <p:ext uri="{BB962C8B-B14F-4D97-AF65-F5344CB8AC3E}">
        <p14:creationId xmlns:p14="http://schemas.microsoft.com/office/powerpoint/2010/main" val="59495970"/>
      </p:ext>
    </p:extLst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D9F492E-8C7B-0371-C2A7-B83655396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3077" y="1255924"/>
            <a:ext cx="4066522" cy="15634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32B321-6740-B756-2AEB-943D4D937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860" y="1219200"/>
            <a:ext cx="4687327" cy="1811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4E0027-6D79-90C0-932E-D782B1BEB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740427" y="3062809"/>
            <a:ext cx="2975503" cy="42643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1" y="1066800"/>
            <a:ext cx="3429000" cy="228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Roadway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Roadway width varies from 25-28’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2 Intersections:</a:t>
            </a:r>
          </a:p>
          <a:p>
            <a:pPr marL="285750" lvl="3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Existing Conditions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cxnSp>
        <p:nvCxnSpPr>
          <p:cNvPr id="15" name="Straight Arrow Connector 14"/>
          <p:cNvCxnSpPr>
            <a:cxnSpLocks/>
            <a:stCxn id="9" idx="2"/>
          </p:cNvCxnSpPr>
          <p:nvPr/>
        </p:nvCxnSpPr>
        <p:spPr>
          <a:xfrm>
            <a:off x="5467524" y="3031073"/>
            <a:ext cx="2990336" cy="1998127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 flipH="1">
            <a:off x="10127150" y="2867710"/>
            <a:ext cx="861683" cy="2161490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31322" y="2867710"/>
            <a:ext cx="2671157" cy="876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2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W 56</a:t>
            </a:r>
            <a:r>
              <a:rPr lang="en-US" sz="1800" baseline="30000" dirty="0">
                <a:latin typeface="Montserrat" panose="020B0604020202020204" charset="0"/>
              </a:rPr>
              <a:t>th</a:t>
            </a:r>
            <a:r>
              <a:rPr lang="en-US" sz="1800" dirty="0">
                <a:latin typeface="Montserrat" panose="020B0604020202020204" charset="0"/>
              </a:rPr>
              <a:t> Street</a:t>
            </a:r>
          </a:p>
          <a:p>
            <a:pPr marL="285750" lvl="2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W Garfield Blvd.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509F412-D6C1-A445-83EB-DF3394681095}"/>
              </a:ext>
            </a:extLst>
          </p:cNvPr>
          <p:cNvSpPr/>
          <p:nvPr/>
        </p:nvSpPr>
        <p:spPr>
          <a:xfrm rot="5400000">
            <a:off x="4561588" y="-218524"/>
            <a:ext cx="1811872" cy="4687326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D1375F7-B8B3-0595-5E32-9556452493D8}"/>
              </a:ext>
            </a:extLst>
          </p:cNvPr>
          <p:cNvSpPr/>
          <p:nvPr/>
        </p:nvSpPr>
        <p:spPr>
          <a:xfrm rot="5400000">
            <a:off x="9206237" y="-13959"/>
            <a:ext cx="1600197" cy="4066521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85861"/>
      </p:ext>
    </p:extLst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1" y="990600"/>
            <a:ext cx="3816039" cy="3300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Concerns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Poor pavement condition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Lack of curb &amp; gutter leads to flooding on the street and on private property.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Existing Conditions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8994E4-82D0-B4A3-8033-033974440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440" y="1910969"/>
            <a:ext cx="7924799" cy="320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68701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7D5590-E33D-4292-9705-B0980F42E2CA}"/>
              </a:ext>
            </a:extLst>
          </p:cNvPr>
          <p:cNvSpPr txBox="1"/>
          <p:nvPr/>
        </p:nvSpPr>
        <p:spPr>
          <a:xfrm>
            <a:off x="228600" y="17524"/>
            <a:ext cx="64941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Montserrat" panose="020B0604020202020204" charset="0"/>
                <a:ea typeface="Source Sans Pro Semibold" panose="020B0603030403020204" pitchFamily="34" charset="0"/>
              </a:rPr>
              <a:t>INTRO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11F5F3-21DD-40CC-9F21-7F780905F61B}"/>
              </a:ext>
            </a:extLst>
          </p:cNvPr>
          <p:cNvSpPr txBox="1"/>
          <p:nvPr/>
        </p:nvSpPr>
        <p:spPr>
          <a:xfrm>
            <a:off x="2447532" y="1447800"/>
            <a:ext cx="7111055" cy="2784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kern="1200" dirty="0">
                <a:solidFill>
                  <a:schemeClr val="bg1"/>
                </a:solidFill>
                <a:uFill>
                  <a:solidFill>
                    <a:srgbClr val="C00000"/>
                  </a:solidFill>
                </a:uFill>
                <a:latin typeface="Montserrat" panose="020B0604020202020204" charset="0"/>
                <a:ea typeface="Source Sans Pro" panose="020B0503030403020204" pitchFamily="34" charset="0"/>
              </a:rPr>
              <a:t>PBC</a:t>
            </a:r>
          </a:p>
          <a:p>
            <a:pPr algn="ctr">
              <a:lnSpc>
                <a:spcPct val="150000"/>
              </a:lnSpc>
            </a:pPr>
            <a:r>
              <a:rPr lang="en-US" sz="3000" kern="1200" dirty="0">
                <a:solidFill>
                  <a:schemeClr val="bg1"/>
                </a:solidFill>
                <a:uFill>
                  <a:solidFill>
                    <a:srgbClr val="C00000"/>
                  </a:solidFill>
                </a:uFill>
                <a:latin typeface="Montserrat" panose="020B0604020202020204" charset="0"/>
                <a:ea typeface="Source Sans Pro" panose="020B0503030403020204" pitchFamily="34" charset="0"/>
              </a:rPr>
              <a:t>CDOT &amp; Partners</a:t>
            </a:r>
          </a:p>
          <a:p>
            <a:pPr algn="ctr">
              <a:lnSpc>
                <a:spcPct val="150000"/>
              </a:lnSpc>
            </a:pPr>
            <a:r>
              <a:rPr lang="en-US" sz="3000" kern="1200" dirty="0">
                <a:solidFill>
                  <a:schemeClr val="bg1"/>
                </a:solidFill>
                <a:uFill>
                  <a:solidFill>
                    <a:srgbClr val="C00000"/>
                  </a:solidFill>
                </a:uFill>
                <a:latin typeface="Montserrat" panose="020B0604020202020204" charset="0"/>
                <a:ea typeface="Source Sans Pro" panose="020B0503030403020204" pitchFamily="34" charset="0"/>
              </a:rPr>
              <a:t>General Contractors</a:t>
            </a:r>
          </a:p>
          <a:p>
            <a:pPr algn="ctr">
              <a:lnSpc>
                <a:spcPct val="150000"/>
              </a:lnSpc>
            </a:pPr>
            <a:r>
              <a:rPr lang="en-US" sz="3000" kern="1200" dirty="0">
                <a:solidFill>
                  <a:schemeClr val="bg1"/>
                </a:solidFill>
                <a:uFill>
                  <a:solidFill>
                    <a:srgbClr val="C00000"/>
                  </a:solidFill>
                </a:uFill>
                <a:latin typeface="Montserrat" panose="020B0604020202020204" charset="0"/>
                <a:ea typeface="Source Sans Pro" panose="020B0503030403020204" pitchFamily="34" charset="0"/>
              </a:rPr>
              <a:t>Sub-Contractors/Suppliers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FCD8C3F-EB35-4F9D-AD33-B13596686014}"/>
              </a:ext>
            </a:extLst>
          </p:cNvPr>
          <p:cNvCxnSpPr/>
          <p:nvPr/>
        </p:nvCxnSpPr>
        <p:spPr>
          <a:xfrm>
            <a:off x="5545858" y="2225232"/>
            <a:ext cx="914400" cy="0"/>
          </a:xfrm>
          <a:prstGeom prst="line">
            <a:avLst/>
          </a:prstGeom>
          <a:ln w="349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1EF169-51F4-446C-B389-C2BFBF57613F}"/>
              </a:ext>
            </a:extLst>
          </p:cNvPr>
          <p:cNvCxnSpPr/>
          <p:nvPr/>
        </p:nvCxnSpPr>
        <p:spPr>
          <a:xfrm>
            <a:off x="5545858" y="3596832"/>
            <a:ext cx="914400" cy="0"/>
          </a:xfrm>
          <a:prstGeom prst="line">
            <a:avLst/>
          </a:prstGeom>
          <a:ln w="349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FECA1B-5965-4E98-9005-53F1A7D42D53}"/>
              </a:ext>
            </a:extLst>
          </p:cNvPr>
          <p:cNvCxnSpPr/>
          <p:nvPr/>
        </p:nvCxnSpPr>
        <p:spPr>
          <a:xfrm>
            <a:off x="5545858" y="2895600"/>
            <a:ext cx="914400" cy="0"/>
          </a:xfrm>
          <a:prstGeom prst="line">
            <a:avLst/>
          </a:prstGeom>
          <a:ln w="349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00A9DC-8B06-4422-BA8E-8E56A456EB75}"/>
              </a:ext>
            </a:extLst>
          </p:cNvPr>
          <p:cNvCxnSpPr/>
          <p:nvPr/>
        </p:nvCxnSpPr>
        <p:spPr>
          <a:xfrm>
            <a:off x="5545858" y="4343400"/>
            <a:ext cx="914400" cy="0"/>
          </a:xfrm>
          <a:prstGeom prst="line">
            <a:avLst/>
          </a:prstGeom>
          <a:ln w="349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461794A4-AF7D-4127-9896-E3016E46D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400" y="5943600"/>
            <a:ext cx="2064349" cy="49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66413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1B83E-436C-DB92-FCBC-11A4DB1A5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931613-207D-898E-3D7D-F8C327DD12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428"/>
          <a:stretch/>
        </p:blipFill>
        <p:spPr>
          <a:xfrm>
            <a:off x="171327" y="3070619"/>
            <a:ext cx="8709904" cy="2692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A067CD-ED25-6D8B-D999-4F859828C66E}"/>
              </a:ext>
            </a:extLst>
          </p:cNvPr>
          <p:cNvSpPr/>
          <p:nvPr/>
        </p:nvSpPr>
        <p:spPr>
          <a:xfrm>
            <a:off x="152399" y="1066800"/>
            <a:ext cx="6705601" cy="2238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Roadway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Widen roadway to 30’ width and install the curb &amp; gutter.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Construct new driveways and alley aprons.</a:t>
            </a: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A26E224-3EB4-F1F1-2DE8-2890C24DC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1CF8A6-A278-E407-BFA7-AC2B92D7F4AA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ED863B-DAD7-74D2-8D1B-830A2E952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1066800"/>
            <a:ext cx="5105399" cy="17854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B7AED61-1811-4F39-79BB-4FB4611292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0200" y="3374632"/>
            <a:ext cx="2159051" cy="30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93227"/>
      </p:ext>
    </p:extLst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C2DDE63-874F-AE96-8EB1-51F421BF6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679" y="1111548"/>
            <a:ext cx="2408055" cy="18244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16C6A1-EEE4-F7B7-08FA-D88A3D4941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"/>
          <a:stretch/>
        </p:blipFill>
        <p:spPr>
          <a:xfrm>
            <a:off x="269293" y="2982653"/>
            <a:ext cx="8148213" cy="28548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0" y="1066800"/>
            <a:ext cx="4695150" cy="306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Sidewalk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Install new sidewalks at various locations as shown on the plans.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Install ADA ramps at W 56</a:t>
            </a:r>
            <a:r>
              <a:rPr lang="en-US" sz="1800" baseline="30000" dirty="0">
                <a:latin typeface="Montserrat" panose="020B0604020202020204" charset="0"/>
              </a:rPr>
              <a:t>th</a:t>
            </a:r>
            <a:r>
              <a:rPr lang="en-US" sz="1800" dirty="0">
                <a:latin typeface="Montserrat" panose="020B0604020202020204" charset="0"/>
              </a:rPr>
              <a:t> Street.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cxnSp>
        <p:nvCxnSpPr>
          <p:cNvPr id="28" name="Straight Arrow Connector 27"/>
          <p:cNvCxnSpPr>
            <a:cxnSpLocks/>
          </p:cNvCxnSpPr>
          <p:nvPr/>
        </p:nvCxnSpPr>
        <p:spPr>
          <a:xfrm flipH="1">
            <a:off x="4343400" y="2438400"/>
            <a:ext cx="1219200" cy="2525948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cxnSpLocks/>
            <a:stCxn id="24" idx="1"/>
            <a:endCxn id="15" idx="3"/>
          </p:cNvCxnSpPr>
          <p:nvPr/>
        </p:nvCxnSpPr>
        <p:spPr>
          <a:xfrm flipH="1">
            <a:off x="7229675" y="2095500"/>
            <a:ext cx="1233533" cy="1732686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BE01B0F-A660-0228-F3BE-CFC6479D0DBD}"/>
              </a:ext>
            </a:extLst>
          </p:cNvPr>
          <p:cNvSpPr/>
          <p:nvPr/>
        </p:nvSpPr>
        <p:spPr>
          <a:xfrm>
            <a:off x="5387090" y="3389171"/>
            <a:ext cx="1842585" cy="878029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DCC45F-4D1E-1548-A0FB-497C8E654EBF}"/>
              </a:ext>
            </a:extLst>
          </p:cNvPr>
          <p:cNvSpPr/>
          <p:nvPr/>
        </p:nvSpPr>
        <p:spPr>
          <a:xfrm>
            <a:off x="5029200" y="1111548"/>
            <a:ext cx="2448534" cy="184418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81C43A-4EC1-D794-0815-F668269253D1}"/>
              </a:ext>
            </a:extLst>
          </p:cNvPr>
          <p:cNvSpPr/>
          <p:nvPr/>
        </p:nvSpPr>
        <p:spPr>
          <a:xfrm>
            <a:off x="3810000" y="4964348"/>
            <a:ext cx="1219200" cy="44585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9F4EFE2-7508-EA91-14CD-EF1970BFE6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0152" y="1066800"/>
            <a:ext cx="3206502" cy="20574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B1E80ED-4AFC-590B-DF3A-4E096D7114E1}"/>
              </a:ext>
            </a:extLst>
          </p:cNvPr>
          <p:cNvSpPr/>
          <p:nvPr/>
        </p:nvSpPr>
        <p:spPr>
          <a:xfrm>
            <a:off x="8463208" y="1066800"/>
            <a:ext cx="3206502" cy="20574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A3DC961-2DE9-B04B-17D1-63084CC624CE}"/>
              </a:ext>
            </a:extLst>
          </p:cNvPr>
          <p:cNvSpPr/>
          <p:nvPr/>
        </p:nvSpPr>
        <p:spPr>
          <a:xfrm>
            <a:off x="5547360" y="4673718"/>
            <a:ext cx="2111299" cy="52779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03501"/>
      </p:ext>
    </p:extLst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874677-8C5B-2AF0-DE1F-C68642D18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1066800"/>
            <a:ext cx="6769565" cy="1324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76F864-7817-8574-5B15-9329409160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428"/>
          <a:stretch/>
        </p:blipFill>
        <p:spPr>
          <a:xfrm>
            <a:off x="228600" y="2934266"/>
            <a:ext cx="8709904" cy="2692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0" y="1066800"/>
            <a:ext cx="4876799" cy="2515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Sewer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Remove existing 12” sewer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Install 24” RCP mainline sewer per plans.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Install 4 manholes, 9 catch basins, 4 inlets.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105400" y="1143001"/>
            <a:ext cx="6705600" cy="124807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flipV="1">
            <a:off x="2743200" y="4588163"/>
            <a:ext cx="6019800" cy="21326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>
            <a:cxnSpLocks/>
            <a:stCxn id="28" idx="2"/>
            <a:endCxn id="41" idx="0"/>
          </p:cNvCxnSpPr>
          <p:nvPr/>
        </p:nvCxnSpPr>
        <p:spPr>
          <a:xfrm flipH="1">
            <a:off x="5753100" y="2391073"/>
            <a:ext cx="2705100" cy="2410358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476394"/>
      </p:ext>
    </p:extLst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CC0BC-93ED-9155-7668-DDE4C3CD5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72019C-4324-6D01-4BE2-076E86F66D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48" b="26957"/>
          <a:stretch/>
        </p:blipFill>
        <p:spPr>
          <a:xfrm>
            <a:off x="3261360" y="1066800"/>
            <a:ext cx="8892540" cy="1981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E9D6A3-E74C-38F9-A566-1F9F8FBA3979}"/>
              </a:ext>
            </a:extLst>
          </p:cNvPr>
          <p:cNvSpPr/>
          <p:nvPr/>
        </p:nvSpPr>
        <p:spPr>
          <a:xfrm>
            <a:off x="152400" y="1066800"/>
            <a:ext cx="4876799" cy="246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Water Main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Install 8” DI water main.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Abandon existing main.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29 Lead Service Lines.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Install 1 Fire Hydrant.</a:t>
            </a: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0FC9C2E-ECB8-F4AA-6A54-2C269A7A6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6AB6C9-139B-323C-4390-B2B4B1BBB35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581AAF-7AAF-8128-C6A3-CCBF96FAF047}"/>
              </a:ext>
            </a:extLst>
          </p:cNvPr>
          <p:cNvSpPr/>
          <p:nvPr/>
        </p:nvSpPr>
        <p:spPr>
          <a:xfrm>
            <a:off x="3733800" y="1981200"/>
            <a:ext cx="8153400" cy="2286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2372A0-34DC-717B-C067-B7084BA16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1360" y="3139440"/>
            <a:ext cx="8450580" cy="203821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3866FA6-3821-320A-0C73-3178EE49BF41}"/>
              </a:ext>
            </a:extLst>
          </p:cNvPr>
          <p:cNvSpPr/>
          <p:nvPr/>
        </p:nvSpPr>
        <p:spPr>
          <a:xfrm>
            <a:off x="3409950" y="4158548"/>
            <a:ext cx="8096250" cy="26105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91367"/>
      </p:ext>
    </p:extLst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052DD-CD8D-F025-9E37-1F64DFB9D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DB62EA-BBBB-E0A1-5866-2A5E989D6239}"/>
              </a:ext>
            </a:extLst>
          </p:cNvPr>
          <p:cNvSpPr/>
          <p:nvPr/>
        </p:nvSpPr>
        <p:spPr>
          <a:xfrm>
            <a:off x="152400" y="1066800"/>
            <a:ext cx="5257800" cy="2515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Maintenance of Traffic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Stage 1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Stage 2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Stage 3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BD52935-69ED-D025-A417-535CC84CA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6B76E9-B637-89D0-E0BB-6467883054E8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95C767-4367-F491-1943-BD35CA404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9171" y="1462193"/>
            <a:ext cx="3872859" cy="10421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597C41-4222-F7C4-430D-7FA62F48F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7207" y="1291477"/>
            <a:ext cx="2938462" cy="11975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323482-0048-E4BC-F7FF-4F5A46D00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4696" y="3172936"/>
            <a:ext cx="4302511" cy="11975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9A22D3-4162-0DFE-1BA3-5B5A43B33F2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4134"/>
          <a:stretch/>
        </p:blipFill>
        <p:spPr>
          <a:xfrm>
            <a:off x="8716727" y="2909337"/>
            <a:ext cx="3684669" cy="1421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D3940-01EA-494D-A6C0-76F05C4D23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7086" y="4901726"/>
            <a:ext cx="4724400" cy="12539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965A4E-3BD8-E3E7-8B72-7C3F8626BC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2400" y="4552918"/>
            <a:ext cx="4496746" cy="160271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7B73BD9-B2FC-7092-E27F-4408BB943E5B}"/>
              </a:ext>
            </a:extLst>
          </p:cNvPr>
          <p:cNvSpPr/>
          <p:nvPr/>
        </p:nvSpPr>
        <p:spPr>
          <a:xfrm>
            <a:off x="3407086" y="4515349"/>
            <a:ext cx="8557260" cy="169426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B26318-928F-F3F1-1DFE-45BEF5975C33}"/>
              </a:ext>
            </a:extLst>
          </p:cNvPr>
          <p:cNvSpPr/>
          <p:nvPr/>
        </p:nvSpPr>
        <p:spPr>
          <a:xfrm>
            <a:off x="4444696" y="2908540"/>
            <a:ext cx="7519101" cy="1365619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D3354C-3C20-130E-F779-2C3061030F98}"/>
              </a:ext>
            </a:extLst>
          </p:cNvPr>
          <p:cNvSpPr/>
          <p:nvPr/>
        </p:nvSpPr>
        <p:spPr>
          <a:xfrm>
            <a:off x="4921570" y="1345559"/>
            <a:ext cx="7041829" cy="1365619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E44F2FA-6DF3-943C-EADE-840B6A472B1D}"/>
              </a:ext>
            </a:extLst>
          </p:cNvPr>
          <p:cNvCxnSpPr>
            <a:cxnSpLocks/>
          </p:cNvCxnSpPr>
          <p:nvPr/>
        </p:nvCxnSpPr>
        <p:spPr>
          <a:xfrm flipV="1">
            <a:off x="1371600" y="1676400"/>
            <a:ext cx="3549970" cy="228600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F510635-F259-927C-97D1-7C38922224D3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1447800" y="2209800"/>
            <a:ext cx="2996896" cy="1381550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9188C81-9F46-8622-FBE7-54CB5959290D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1447800" y="2590800"/>
            <a:ext cx="1959286" cy="2771681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986631"/>
      </p:ext>
    </p:extLst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E4CE0A-7769-0410-7198-AE9511A2A3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428"/>
          <a:stretch/>
        </p:blipFill>
        <p:spPr>
          <a:xfrm>
            <a:off x="3482096" y="1066800"/>
            <a:ext cx="8709904" cy="2692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1" y="1066800"/>
            <a:ext cx="3124199" cy="4408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Landscaping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Existing trees to be removed per plans.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35 new trees to be planted between the sidewalk and roadway.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New topsoil and sod to be placed.</a:t>
            </a: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6477000" y="2234890"/>
            <a:ext cx="3810000" cy="15240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501268" y="3067087"/>
            <a:ext cx="8385932" cy="20951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138C1-062A-432D-8C7A-B25392BEC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4951" y="3866801"/>
            <a:ext cx="4018565" cy="258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63631"/>
      </p:ext>
    </p:extLst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1" y="1066800"/>
            <a:ext cx="3809999" cy="3905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Lighting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Install new street lighting which includes piggyback lighting for pedestrians</a:t>
            </a: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One light pole provides lighting for both the street and sidewalk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Upgraded LED lamps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Cobra Head for street luminaire.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Acorn Head for the pedestrian luminaire. </a:t>
            </a:r>
            <a:endParaRPr lang="en-US" sz="20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 (cont)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5002" r="34983"/>
          <a:stretch/>
        </p:blipFill>
        <p:spPr>
          <a:xfrm>
            <a:off x="3962400" y="1445048"/>
            <a:ext cx="3657600" cy="47299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9618" y="1619112"/>
            <a:ext cx="4005164" cy="4488934"/>
          </a:xfrm>
          <a:prstGeom prst="rect">
            <a:avLst/>
          </a:prstGeom>
        </p:spPr>
      </p:pic>
      <p:cxnSp>
        <p:nvCxnSpPr>
          <p:cNvPr id="38" name="Straight Arrow Connector 37"/>
          <p:cNvCxnSpPr>
            <a:cxnSpLocks/>
          </p:cNvCxnSpPr>
          <p:nvPr/>
        </p:nvCxnSpPr>
        <p:spPr>
          <a:xfrm>
            <a:off x="7391400" y="2133600"/>
            <a:ext cx="2667000" cy="304800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4648200" y="3401215"/>
            <a:ext cx="4495800" cy="462364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547710"/>
      </p:ext>
    </p:extLst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70">
            <a:extLst>
              <a:ext uri="{FF2B5EF4-FFF2-40B4-BE49-F238E27FC236}">
                <a16:creationId xmlns:a16="http://schemas.microsoft.com/office/drawing/2014/main" id="{CEF8CC83-231A-4163-9E09-FE7DB9897867}"/>
              </a:ext>
            </a:extLst>
          </p:cNvPr>
          <p:cNvSpPr txBox="1">
            <a:spLocks/>
          </p:cNvSpPr>
          <p:nvPr/>
        </p:nvSpPr>
        <p:spPr>
          <a:xfrm>
            <a:off x="1524000" y="1768166"/>
            <a:ext cx="9144000" cy="262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ct val="100000"/>
              <a:buFont typeface="Montserrat"/>
              <a:buNone/>
              <a:defRPr sz="30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endParaRPr lang="en" sz="4800" dirty="0">
              <a:solidFill>
                <a:srgbClr val="FFFFFF"/>
              </a:solidFill>
            </a:endParaRPr>
          </a:p>
        </p:txBody>
      </p:sp>
      <p:sp>
        <p:nvSpPr>
          <p:cNvPr id="4" name="Shape 170">
            <a:extLst>
              <a:ext uri="{FF2B5EF4-FFF2-40B4-BE49-F238E27FC236}">
                <a16:creationId xmlns:a16="http://schemas.microsoft.com/office/drawing/2014/main" id="{EE8A4F05-2B8B-4B88-B893-48B0B546F565}"/>
              </a:ext>
            </a:extLst>
          </p:cNvPr>
          <p:cNvSpPr txBox="1">
            <a:spLocks/>
          </p:cNvSpPr>
          <p:nvPr/>
        </p:nvSpPr>
        <p:spPr>
          <a:xfrm>
            <a:off x="1447800" y="1905001"/>
            <a:ext cx="9296400" cy="262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ct val="100000"/>
              <a:buFont typeface="Montserrat"/>
              <a:buNone/>
              <a:defRPr sz="30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20000" kern="1200" dirty="0">
                <a:solidFill>
                  <a:schemeClr val="bg1"/>
                </a:solidFill>
                <a:latin typeface="Montserrat" panose="020B0604020202020204" charset="0"/>
              </a:rPr>
              <a:t>Q&amp;A</a:t>
            </a:r>
            <a:endParaRPr lang="en" sz="20000" dirty="0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9B616CE-39A0-41D9-B446-02C88C085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5943600"/>
            <a:ext cx="2064349" cy="49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464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70">
            <a:extLst>
              <a:ext uri="{FF2B5EF4-FFF2-40B4-BE49-F238E27FC236}">
                <a16:creationId xmlns:a16="http://schemas.microsoft.com/office/drawing/2014/main" id="{B7AEBA06-525D-451A-9A13-0E6FA6A43F0F}"/>
              </a:ext>
            </a:extLst>
          </p:cNvPr>
          <p:cNvSpPr txBox="1">
            <a:spLocks/>
          </p:cNvSpPr>
          <p:nvPr/>
        </p:nvSpPr>
        <p:spPr>
          <a:xfrm>
            <a:off x="1524000" y="1768166"/>
            <a:ext cx="9144000" cy="262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ct val="100000"/>
              <a:buFont typeface="Montserrat"/>
              <a:buNone/>
              <a:defRPr sz="30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4800" kern="1200" dirty="0">
                <a:solidFill>
                  <a:schemeClr val="bg1"/>
                </a:solidFill>
                <a:latin typeface="Montserrat" panose="020B0604020202020204" charset="0"/>
              </a:rPr>
              <a:t>Procurement Details</a:t>
            </a:r>
            <a:endParaRPr lang="en" sz="4800" dirty="0">
              <a:solidFill>
                <a:schemeClr val="bg1"/>
              </a:solidFill>
            </a:endParaRPr>
          </a:p>
        </p:txBody>
      </p:sp>
      <p:grpSp>
        <p:nvGrpSpPr>
          <p:cNvPr id="6" name="Shape 172">
            <a:extLst>
              <a:ext uri="{FF2B5EF4-FFF2-40B4-BE49-F238E27FC236}">
                <a16:creationId xmlns:a16="http://schemas.microsoft.com/office/drawing/2014/main" id="{B4000A32-32F1-48CB-8104-9A74BC58CBFD}"/>
              </a:ext>
            </a:extLst>
          </p:cNvPr>
          <p:cNvGrpSpPr/>
          <p:nvPr/>
        </p:nvGrpSpPr>
        <p:grpSpPr>
          <a:xfrm>
            <a:off x="4692402" y="1676401"/>
            <a:ext cx="2807199" cy="2807029"/>
            <a:chOff x="3782699" y="1538287"/>
            <a:chExt cx="1578600" cy="1578600"/>
          </a:xfrm>
          <a:solidFill>
            <a:schemeClr val="accent6">
              <a:lumMod val="75000"/>
            </a:schemeClr>
          </a:solidFill>
        </p:grpSpPr>
        <p:sp>
          <p:nvSpPr>
            <p:cNvPr id="7" name="Shape 173">
              <a:extLst>
                <a:ext uri="{FF2B5EF4-FFF2-40B4-BE49-F238E27FC236}">
                  <a16:creationId xmlns:a16="http://schemas.microsoft.com/office/drawing/2014/main" id="{DC000667-F5A3-405B-BAFD-41549A65FB15}"/>
                </a:ext>
              </a:extLst>
            </p:cNvPr>
            <p:cNvSpPr/>
            <p:nvPr/>
          </p:nvSpPr>
          <p:spPr>
            <a:xfrm>
              <a:off x="3782700" y="27574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" name="Shape 174">
              <a:extLst>
                <a:ext uri="{FF2B5EF4-FFF2-40B4-BE49-F238E27FC236}">
                  <a16:creationId xmlns:a16="http://schemas.microsoft.com/office/drawing/2014/main" id="{3F520A53-AE1E-4CBA-BD07-B46DC1E3ACEC}"/>
                </a:ext>
              </a:extLst>
            </p:cNvPr>
            <p:cNvSpPr/>
            <p:nvPr/>
          </p:nvSpPr>
          <p:spPr>
            <a:xfrm rot="-5400000">
              <a:off x="5001900" y="27574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9" name="Shape 175">
              <a:extLst>
                <a:ext uri="{FF2B5EF4-FFF2-40B4-BE49-F238E27FC236}">
                  <a16:creationId xmlns:a16="http://schemas.microsoft.com/office/drawing/2014/main" id="{52766A55-FDA4-485E-8C0F-A373F4C47C63}"/>
                </a:ext>
              </a:extLst>
            </p:cNvPr>
            <p:cNvSpPr/>
            <p:nvPr/>
          </p:nvSpPr>
          <p:spPr>
            <a:xfrm rot="5400000">
              <a:off x="3782699" y="15382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0" name="Shape 176">
              <a:extLst>
                <a:ext uri="{FF2B5EF4-FFF2-40B4-BE49-F238E27FC236}">
                  <a16:creationId xmlns:a16="http://schemas.microsoft.com/office/drawing/2014/main" id="{FF8B12FD-7B9E-4432-8A60-957E101085C3}"/>
                </a:ext>
              </a:extLst>
            </p:cNvPr>
            <p:cNvSpPr/>
            <p:nvPr/>
          </p:nvSpPr>
          <p:spPr>
            <a:xfrm rot="10800000">
              <a:off x="5001899" y="15382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E78A2D99-154F-4BD0-BA4E-7139F44B6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400" y="5943600"/>
            <a:ext cx="2064349" cy="49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7573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00F2E69-417A-4E07-8010-BF8C0D38C823}"/>
              </a:ext>
            </a:extLst>
          </p:cNvPr>
          <p:cNvSpPr txBox="1"/>
          <p:nvPr/>
        </p:nvSpPr>
        <p:spPr>
          <a:xfrm>
            <a:off x="155944" y="1976140"/>
            <a:ext cx="1198001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Project Locations</a:t>
            </a:r>
          </a:p>
          <a:p>
            <a:endParaRPr lang="en-US" sz="3000" b="1" dirty="0">
              <a:solidFill>
                <a:schemeClr val="accent1">
                  <a:lumMod val="50000"/>
                </a:schemeClr>
              </a:solidFill>
              <a:latin typeface="Montserrat" panose="020B0604020202020204" charset="0"/>
            </a:endParaRPr>
          </a:p>
          <a:p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South Oakley Avenue from West Garfield Boulevard to West 57th Street, Chicago, IL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East 94th Street from East End Avenue to South Cregier Avenue, Chicago, IL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South Oakley Avenue from West 58th Street to West 59th Street, Chicago, IL</a:t>
            </a:r>
          </a:p>
          <a:p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05881B-69E7-41C0-903B-43BAB9042C02}"/>
              </a:ext>
            </a:extLst>
          </p:cNvPr>
          <p:cNvSpPr txBox="1"/>
          <p:nvPr/>
        </p:nvSpPr>
        <p:spPr>
          <a:xfrm>
            <a:off x="152400" y="152401"/>
            <a:ext cx="464670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Procurement Details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102F08-FB8E-4A84-9996-CA3200A5126D}"/>
              </a:ext>
            </a:extLst>
          </p:cNvPr>
          <p:cNvSpPr txBox="1"/>
          <p:nvPr/>
        </p:nvSpPr>
        <p:spPr>
          <a:xfrm>
            <a:off x="152400" y="1002715"/>
            <a:ext cx="6934200" cy="707886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PROJECT OVERVIEW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000ABBC-F83A-763C-0A77-C3F1D4A56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627" y="5909045"/>
            <a:ext cx="2066544" cy="564629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E16DA8-65F6-4FDB-A835-B7168B43B5E3}"/>
              </a:ext>
            </a:extLst>
          </p:cNvPr>
          <p:cNvSpPr txBox="1"/>
          <p:nvPr/>
        </p:nvSpPr>
        <p:spPr>
          <a:xfrm>
            <a:off x="152400" y="1976140"/>
            <a:ext cx="1083006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General Scope of Work: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Montserrat" panose="020B060402020202020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3A3A3A"/>
                </a:solidFill>
                <a:highlight>
                  <a:srgbClr val="FFFFFF"/>
                </a:highlight>
                <a:latin typeface="Montserrat" panose="00000500000000000000" pitchFamily="2" charset="0"/>
              </a:rPr>
              <a:t>earth excavation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800" b="0" i="0" dirty="0">
                <a:solidFill>
                  <a:srgbClr val="3A3A3A"/>
                </a:solidFill>
                <a:effectLst/>
                <a:highlight>
                  <a:srgbClr val="FFFFFF"/>
                </a:highlight>
                <a:latin typeface="Montserrat" panose="00000500000000000000" pitchFamily="2" charset="0"/>
              </a:rPr>
              <a:t>portland cement concrete base course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800" b="0" i="0" dirty="0">
                <a:solidFill>
                  <a:srgbClr val="3A3A3A"/>
                </a:solidFill>
                <a:effectLst/>
                <a:highlight>
                  <a:srgbClr val="FFFFFF"/>
                </a:highlight>
                <a:latin typeface="Montserrat" panose="00000500000000000000" pitchFamily="2" charset="0"/>
              </a:rPr>
              <a:t>hot-mix asphalt surface course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800" b="0" i="0" dirty="0">
                <a:solidFill>
                  <a:srgbClr val="3A3A3A"/>
                </a:solidFill>
                <a:effectLst/>
                <a:highlight>
                  <a:srgbClr val="FFFFFF"/>
                </a:highlight>
                <a:latin typeface="Montserrat" panose="00000500000000000000" pitchFamily="2" charset="0"/>
              </a:rPr>
              <a:t>sewer </a:t>
            </a:r>
            <a:r>
              <a:rPr lang="en-US" sz="1800" b="0" i="0" dirty="0">
                <a:solidFill>
                  <a:srgbClr val="3A3A3A"/>
                </a:solidFill>
                <a:effectLst/>
                <a:latin typeface="Montserrat" panose="00000500000000000000" pitchFamily="2" charset="0"/>
              </a:rPr>
              <a:t>main, water main and drainage structures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800" b="0" i="0" dirty="0">
                <a:solidFill>
                  <a:srgbClr val="3A3A3A"/>
                </a:solidFill>
                <a:effectLst/>
                <a:latin typeface="Montserrat" panose="00000500000000000000" pitchFamily="2" charset="0"/>
              </a:rPr>
              <a:t>concrete curb and gutter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800" b="0" i="0" dirty="0">
                <a:solidFill>
                  <a:srgbClr val="3A3A3A"/>
                </a:solidFill>
                <a:effectLst/>
                <a:latin typeface="Montserrat" panose="00000500000000000000" pitchFamily="2" charset="0"/>
              </a:rPr>
              <a:t>concrete sidewalks, tactile/detectable warning surface system for curb ramps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800" b="0" i="0" dirty="0">
                <a:solidFill>
                  <a:srgbClr val="3A3A3A"/>
                </a:solidFill>
                <a:effectLst/>
                <a:latin typeface="Montserrat" panose="00000500000000000000" pitchFamily="2" charset="0"/>
              </a:rPr>
              <a:t>concrete driveways </a:t>
            </a:r>
            <a:r>
              <a:rPr lang="en-US" sz="1800" dirty="0">
                <a:solidFill>
                  <a:srgbClr val="3A3A3A"/>
                </a:solidFill>
                <a:latin typeface="Montserrat" panose="00000500000000000000" pitchFamily="2" charset="0"/>
              </a:rPr>
              <a:t>and alleys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3A3A3A"/>
                </a:solidFill>
                <a:latin typeface="Montserrat" panose="00000500000000000000" pitchFamily="2" charset="0"/>
              </a:rPr>
              <a:t>roadway lighting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800" b="0" i="0" dirty="0">
                <a:solidFill>
                  <a:srgbClr val="3A3A3A"/>
                </a:solidFill>
                <a:effectLst/>
                <a:latin typeface="Montserrat" panose="00000500000000000000" pitchFamily="2" charset="0"/>
              </a:rPr>
              <a:t>thermoplastic pavement marking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800" b="0" i="0" dirty="0">
                <a:solidFill>
                  <a:srgbClr val="3A3A3A"/>
                </a:solidFill>
                <a:effectLst/>
                <a:latin typeface="Montserrat" panose="00000500000000000000" pitchFamily="2" charset="0"/>
              </a:rPr>
              <a:t>signs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800" b="0" i="0" dirty="0">
                <a:solidFill>
                  <a:srgbClr val="3A3A3A"/>
                </a:solidFill>
                <a:effectLst/>
                <a:latin typeface="Montserrat" panose="00000500000000000000" pitchFamily="2" charset="0"/>
              </a:rPr>
              <a:t>topsoil, sodding, and </a:t>
            </a:r>
            <a:r>
              <a:rPr lang="en-US" sz="1800" dirty="0">
                <a:solidFill>
                  <a:srgbClr val="3A3A3A"/>
                </a:solidFill>
                <a:latin typeface="Montserrat" panose="00000500000000000000" pitchFamily="2" charset="0"/>
              </a:rPr>
              <a:t>tree removal and planting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05881B-69E7-41C0-903B-43BAB9042C02}"/>
              </a:ext>
            </a:extLst>
          </p:cNvPr>
          <p:cNvSpPr txBox="1"/>
          <p:nvPr/>
        </p:nvSpPr>
        <p:spPr>
          <a:xfrm>
            <a:off x="152400" y="152401"/>
            <a:ext cx="464670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Procurement Details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102F08-FB8E-4A84-9996-CA3200A5126D}"/>
              </a:ext>
            </a:extLst>
          </p:cNvPr>
          <p:cNvSpPr txBox="1"/>
          <p:nvPr/>
        </p:nvSpPr>
        <p:spPr>
          <a:xfrm>
            <a:off x="152400" y="1002715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PROJECT OVERVIEW</a:t>
            </a: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0A74E92-A05F-2E48-FD3F-39326E315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627" y="5909045"/>
            <a:ext cx="2066544" cy="5646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1AC551-9CFF-75A0-23E4-C55DB2840C6D}"/>
              </a:ext>
            </a:extLst>
          </p:cNvPr>
          <p:cNvSpPr txBox="1"/>
          <p:nvPr/>
        </p:nvSpPr>
        <p:spPr>
          <a:xfrm>
            <a:off x="228600" y="5895854"/>
            <a:ext cx="851196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latin typeface="Montserrat" panose="020B0604020202020204" charset="0"/>
              </a:rPr>
              <a:t>Contractor will be required to prepare a Phasing and Logistics Plan for review and approval by CDOT and PBC, prior to the mobilization and commencement of any Work.</a:t>
            </a:r>
          </a:p>
        </p:txBody>
      </p:sp>
    </p:spTree>
    <p:extLst>
      <p:ext uri="{BB962C8B-B14F-4D97-AF65-F5344CB8AC3E}">
        <p14:creationId xmlns:p14="http://schemas.microsoft.com/office/powerpoint/2010/main" val="4021449863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Desdemona templat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C RFQ">
      <a:majorFont>
        <a:latin typeface="Fira Sans Medium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29702</TotalTime>
  <Words>2136</Words>
  <Application>Microsoft Office PowerPoint</Application>
  <PresentationFormat>Widescreen</PresentationFormat>
  <Paragraphs>432</Paragraphs>
  <Slides>67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4" baseType="lpstr">
      <vt:lpstr>Arial</vt:lpstr>
      <vt:lpstr>Calibri</vt:lpstr>
      <vt:lpstr>Wingdings</vt:lpstr>
      <vt:lpstr>Fira Sans</vt:lpstr>
      <vt:lpstr>Montserrat</vt:lpstr>
      <vt:lpstr>Desdemona template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Marti, Alyssa</dc:creator>
  <cp:lastModifiedBy>James Borkman</cp:lastModifiedBy>
  <cp:revision>573</cp:revision>
  <cp:lastPrinted>2024-05-22T14:41:16Z</cp:lastPrinted>
  <dcterms:modified xsi:type="dcterms:W3CDTF">2025-01-06T13:30:45Z</dcterms:modified>
</cp:coreProperties>
</file>